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1" r:id="rId5"/>
    <p:sldMasterId id="2147483717" r:id="rId6"/>
    <p:sldMasterId id="2147483729" r:id="rId7"/>
  </p:sldMasterIdLst>
  <p:notesMasterIdLst>
    <p:notesMasterId r:id="rId30"/>
  </p:notesMasterIdLst>
  <p:handoutMasterIdLst>
    <p:handoutMasterId r:id="rId31"/>
  </p:handoutMasterIdLst>
  <p:sldIdLst>
    <p:sldId id="722" r:id="rId8"/>
    <p:sldId id="723" r:id="rId9"/>
    <p:sldId id="725" r:id="rId10"/>
    <p:sldId id="257" r:id="rId11"/>
    <p:sldId id="324" r:id="rId12"/>
    <p:sldId id="462" r:id="rId13"/>
    <p:sldId id="494" r:id="rId14"/>
    <p:sldId id="471" r:id="rId15"/>
    <p:sldId id="710" r:id="rId16"/>
    <p:sldId id="709" r:id="rId17"/>
    <p:sldId id="712" r:id="rId18"/>
    <p:sldId id="711" r:id="rId19"/>
    <p:sldId id="719" r:id="rId20"/>
    <p:sldId id="492" r:id="rId21"/>
    <p:sldId id="458" r:id="rId22"/>
    <p:sldId id="457" r:id="rId23"/>
    <p:sldId id="735" r:id="rId24"/>
    <p:sldId id="736" r:id="rId25"/>
    <p:sldId id="731" r:id="rId26"/>
    <p:sldId id="732" r:id="rId27"/>
    <p:sldId id="734" r:id="rId28"/>
    <p:sldId id="73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B4"/>
    <a:srgbClr val="003E7F"/>
    <a:srgbClr val="CC3538"/>
    <a:srgbClr val="898989"/>
    <a:srgbClr val="003F80"/>
    <a:srgbClr val="000000"/>
    <a:srgbClr val="0091C9"/>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88" autoAdjust="0"/>
    <p:restoredTop sz="71160" autoAdjust="0"/>
  </p:normalViewPr>
  <p:slideViewPr>
    <p:cSldViewPr snapToGrid="0" snapToObjects="1">
      <p:cViewPr varScale="1">
        <p:scale>
          <a:sx n="105" d="100"/>
          <a:sy n="105" d="100"/>
        </p:scale>
        <p:origin x="356" y="72"/>
      </p:cViewPr>
      <p:guideLst/>
    </p:cSldViewPr>
  </p:slideViewPr>
  <p:outlineViewPr>
    <p:cViewPr>
      <p:scale>
        <a:sx n="33" d="100"/>
        <a:sy n="33" d="100"/>
      </p:scale>
      <p:origin x="0" y="-5464"/>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image" Target="../media/image8.jpg"/></Relationships>
</file>

<file path=ppt/diagrams/_rels/data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image" Target="../media/image8.jpg"/></Relationships>
</file>

<file path=ppt/diagrams/_rels/drawing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AC71255E-F608-4E30-93E9-457D91A6097B}" type="doc">
      <dgm:prSet loTypeId="urn:microsoft.com/office/officeart/2008/layout/VerticalCurvedList" loCatId="list" qsTypeId="urn:microsoft.com/office/officeart/2005/8/quickstyle/simple2" qsCatId="simple" csTypeId="urn:microsoft.com/office/officeart/2005/8/colors/accent0_3" csCatId="mainScheme" phldr="1"/>
      <dgm:spPr/>
      <dgm:t>
        <a:bodyPr/>
        <a:lstStyle/>
        <a:p>
          <a:endParaRPr lang="en-US"/>
        </a:p>
      </dgm:t>
    </dgm:pt>
    <dgm:pt modelId="{0C178C43-3781-4694-A2F8-6D1E9CB35747}">
      <dgm:prSet phldrT="[Text]"/>
      <dgm:spPr/>
      <dgm:t>
        <a:bodyPr/>
        <a:lstStyle/>
        <a:p>
          <a:r>
            <a:rPr lang="en-US" dirty="0"/>
            <a:t>VI Small Business Development Center (SBDC)</a:t>
          </a:r>
        </a:p>
      </dgm:t>
    </dgm:pt>
    <dgm:pt modelId="{A74B56BB-2BCA-4D07-A443-A45E4D8FE193}" type="parTrans" cxnId="{D3D237AC-BF10-4F2F-B7F4-8029F0AA32B1}">
      <dgm:prSet/>
      <dgm:spPr/>
      <dgm:t>
        <a:bodyPr/>
        <a:lstStyle/>
        <a:p>
          <a:endParaRPr lang="en-US"/>
        </a:p>
      </dgm:t>
    </dgm:pt>
    <dgm:pt modelId="{DBA2F570-1D37-4A14-A6B4-8CA8A0B42A49}" type="sibTrans" cxnId="{D3D237AC-BF10-4F2F-B7F4-8029F0AA32B1}">
      <dgm:prSet/>
      <dgm:spPr/>
      <dgm:t>
        <a:bodyPr/>
        <a:lstStyle/>
        <a:p>
          <a:endParaRPr lang="en-US"/>
        </a:p>
      </dgm:t>
    </dgm:pt>
    <dgm:pt modelId="{C0244EEF-B8FD-4D45-B8CD-2FFA3D391756}">
      <dgm:prSet phldrT="[Text]"/>
      <dgm:spPr/>
      <dgm:t>
        <a:bodyPr/>
        <a:lstStyle/>
        <a:p>
          <a:r>
            <a:rPr lang="en-US" dirty="0"/>
            <a:t>Technical Assistance</a:t>
          </a:r>
        </a:p>
      </dgm:t>
    </dgm:pt>
    <dgm:pt modelId="{B28BEF01-53F2-4961-BC89-263BA48E750C}" type="parTrans" cxnId="{68933E71-4F71-4E7B-AC90-BEECB518AFBB}">
      <dgm:prSet/>
      <dgm:spPr/>
      <dgm:t>
        <a:bodyPr/>
        <a:lstStyle/>
        <a:p>
          <a:endParaRPr lang="en-US"/>
        </a:p>
      </dgm:t>
    </dgm:pt>
    <dgm:pt modelId="{9869045E-7770-41E1-A83E-95B734B70EDA}" type="sibTrans" cxnId="{68933E71-4F71-4E7B-AC90-BEECB518AFBB}">
      <dgm:prSet/>
      <dgm:spPr/>
      <dgm:t>
        <a:bodyPr/>
        <a:lstStyle/>
        <a:p>
          <a:endParaRPr lang="en-US"/>
        </a:p>
      </dgm:t>
    </dgm:pt>
    <dgm:pt modelId="{E11D4C54-597D-483F-9FF4-479EB885D2B5}">
      <dgm:prSet phldrT="[Text]"/>
      <dgm:spPr/>
      <dgm:t>
        <a:bodyPr/>
        <a:lstStyle/>
        <a:p>
          <a:r>
            <a:rPr lang="en-US" dirty="0"/>
            <a:t>Small Business Administration (SBA) </a:t>
          </a:r>
        </a:p>
      </dgm:t>
    </dgm:pt>
    <dgm:pt modelId="{406108EF-C45A-442D-887D-82CD2C5265E6}" type="parTrans" cxnId="{CF9CDC70-8AF0-4411-8F0F-9338C95A0162}">
      <dgm:prSet/>
      <dgm:spPr/>
      <dgm:t>
        <a:bodyPr/>
        <a:lstStyle/>
        <a:p>
          <a:endParaRPr lang="en-US"/>
        </a:p>
      </dgm:t>
    </dgm:pt>
    <dgm:pt modelId="{D349363A-CAF0-4077-AC8E-7A4BEBBE0A04}" type="sibTrans" cxnId="{CF9CDC70-8AF0-4411-8F0F-9338C95A0162}">
      <dgm:prSet/>
      <dgm:spPr/>
      <dgm:t>
        <a:bodyPr/>
        <a:lstStyle/>
        <a:p>
          <a:endParaRPr lang="en-US"/>
        </a:p>
      </dgm:t>
    </dgm:pt>
    <dgm:pt modelId="{454D7031-ADED-4735-84DC-551D2FE4ADB3}">
      <dgm:prSet phldrT="[Text]"/>
      <dgm:spPr/>
      <dgm:t>
        <a:bodyPr/>
        <a:lstStyle/>
        <a:p>
          <a:r>
            <a:rPr lang="en-US" smtClean="0"/>
            <a:t>VIEDA’s Economic Development Bank (EDB)</a:t>
          </a:r>
          <a:endParaRPr lang="en-US" dirty="0"/>
        </a:p>
      </dgm:t>
    </dgm:pt>
    <dgm:pt modelId="{339C0CFE-8F6A-426E-B17B-7C7A20273CD5}" type="parTrans" cxnId="{68B13F08-3020-4603-8FF3-86559C95F15F}">
      <dgm:prSet/>
      <dgm:spPr/>
      <dgm:t>
        <a:bodyPr/>
        <a:lstStyle/>
        <a:p>
          <a:endParaRPr lang="en-US"/>
        </a:p>
      </dgm:t>
    </dgm:pt>
    <dgm:pt modelId="{2F563067-E20D-42F3-9842-F795DC271FEA}" type="sibTrans" cxnId="{68B13F08-3020-4603-8FF3-86559C95F15F}">
      <dgm:prSet/>
      <dgm:spPr/>
      <dgm:t>
        <a:bodyPr/>
        <a:lstStyle/>
        <a:p>
          <a:endParaRPr lang="en-US"/>
        </a:p>
      </dgm:t>
    </dgm:pt>
    <dgm:pt modelId="{E0D42E33-7029-4A62-824C-CE699E6019B6}" type="pres">
      <dgm:prSet presAssocID="{AC71255E-F608-4E30-93E9-457D91A6097B}" presName="Name0" presStyleCnt="0">
        <dgm:presLayoutVars>
          <dgm:chMax val="7"/>
          <dgm:chPref val="7"/>
          <dgm:dir/>
        </dgm:presLayoutVars>
      </dgm:prSet>
      <dgm:spPr/>
      <dgm:t>
        <a:bodyPr/>
        <a:lstStyle/>
        <a:p>
          <a:endParaRPr lang="en-US"/>
        </a:p>
      </dgm:t>
    </dgm:pt>
    <dgm:pt modelId="{72D5487D-D063-43E8-850C-CA580F67DDB8}" type="pres">
      <dgm:prSet presAssocID="{AC71255E-F608-4E30-93E9-457D91A6097B}" presName="Name1" presStyleCnt="0"/>
      <dgm:spPr/>
    </dgm:pt>
    <dgm:pt modelId="{A7756E4C-AF25-4513-9A63-A1A568D6A4F9}" type="pres">
      <dgm:prSet presAssocID="{AC71255E-F608-4E30-93E9-457D91A6097B}" presName="cycle" presStyleCnt="0"/>
      <dgm:spPr/>
    </dgm:pt>
    <dgm:pt modelId="{80C961C5-6766-4E27-BD15-996023EA9C0A}" type="pres">
      <dgm:prSet presAssocID="{AC71255E-F608-4E30-93E9-457D91A6097B}" presName="srcNode" presStyleLbl="node1" presStyleIdx="0" presStyleCnt="3"/>
      <dgm:spPr/>
    </dgm:pt>
    <dgm:pt modelId="{A29C9957-17C7-4762-BEE9-3DEFB130CC9A}" type="pres">
      <dgm:prSet presAssocID="{AC71255E-F608-4E30-93E9-457D91A6097B}" presName="conn" presStyleLbl="parChTrans1D2" presStyleIdx="0" presStyleCnt="1"/>
      <dgm:spPr/>
      <dgm:t>
        <a:bodyPr/>
        <a:lstStyle/>
        <a:p>
          <a:endParaRPr lang="en-US"/>
        </a:p>
      </dgm:t>
    </dgm:pt>
    <dgm:pt modelId="{D2BF446D-FB2C-4FCE-B6DD-8A0DC9133EC7}" type="pres">
      <dgm:prSet presAssocID="{AC71255E-F608-4E30-93E9-457D91A6097B}" presName="extraNode" presStyleLbl="node1" presStyleIdx="0" presStyleCnt="3"/>
      <dgm:spPr/>
    </dgm:pt>
    <dgm:pt modelId="{0EFEA599-1F2F-4BF8-9171-E25C35D4B183}" type="pres">
      <dgm:prSet presAssocID="{AC71255E-F608-4E30-93E9-457D91A6097B}" presName="dstNode" presStyleLbl="node1" presStyleIdx="0" presStyleCnt="3"/>
      <dgm:spPr/>
    </dgm:pt>
    <dgm:pt modelId="{1BF53C29-7AAA-47F0-8153-E1441BF0F34F}" type="pres">
      <dgm:prSet presAssocID="{E11D4C54-597D-483F-9FF4-479EB885D2B5}" presName="text_1" presStyleLbl="node1" presStyleIdx="0" presStyleCnt="3">
        <dgm:presLayoutVars>
          <dgm:bulletEnabled val="1"/>
        </dgm:presLayoutVars>
      </dgm:prSet>
      <dgm:spPr/>
      <dgm:t>
        <a:bodyPr/>
        <a:lstStyle/>
        <a:p>
          <a:endParaRPr lang="en-US"/>
        </a:p>
      </dgm:t>
    </dgm:pt>
    <dgm:pt modelId="{0BDB801D-8C70-494A-93CB-2432C56EAE26}" type="pres">
      <dgm:prSet presAssocID="{E11D4C54-597D-483F-9FF4-479EB885D2B5}" presName="accent_1" presStyleCnt="0"/>
      <dgm:spPr/>
    </dgm:pt>
    <dgm:pt modelId="{6D97B1D4-8152-478E-AEEC-DBD785E41B30}" type="pres">
      <dgm:prSet presAssocID="{E11D4C54-597D-483F-9FF4-479EB885D2B5}" presName="accentRepeatNode" presStyleLbl="solidFgAcc1" presStyleIdx="0" presStyleCnt="3"/>
      <dgm:spPr>
        <a:solidFill>
          <a:schemeClr val="tx2"/>
        </a:solidFill>
      </dgm:spPr>
      <dgm:t>
        <a:bodyPr/>
        <a:lstStyle/>
        <a:p>
          <a:endParaRPr lang="en-US"/>
        </a:p>
      </dgm:t>
    </dgm:pt>
    <dgm:pt modelId="{1026442F-98BF-4B5A-9312-6FE4CC4E177E}" type="pres">
      <dgm:prSet presAssocID="{0C178C43-3781-4694-A2F8-6D1E9CB35747}" presName="text_2" presStyleLbl="node1" presStyleIdx="1" presStyleCnt="3">
        <dgm:presLayoutVars>
          <dgm:bulletEnabled val="1"/>
        </dgm:presLayoutVars>
      </dgm:prSet>
      <dgm:spPr/>
      <dgm:t>
        <a:bodyPr/>
        <a:lstStyle/>
        <a:p>
          <a:endParaRPr lang="en-US"/>
        </a:p>
      </dgm:t>
    </dgm:pt>
    <dgm:pt modelId="{84479CCD-3B63-44E3-BFC2-109A01DC1D35}" type="pres">
      <dgm:prSet presAssocID="{0C178C43-3781-4694-A2F8-6D1E9CB35747}" presName="accent_2" presStyleCnt="0"/>
      <dgm:spPr/>
    </dgm:pt>
    <dgm:pt modelId="{D8A9A3EE-4532-4756-B645-6D78253CD3C4}" type="pres">
      <dgm:prSet presAssocID="{0C178C43-3781-4694-A2F8-6D1E9CB35747}" presName="accentRepeatNode" presStyleLbl="solidFgAcc1" presStyleIdx="1" presStyleCnt="3"/>
      <dgm:spPr>
        <a:solidFill>
          <a:schemeClr val="tx2"/>
        </a:solidFill>
      </dgm:spPr>
      <dgm:t>
        <a:bodyPr/>
        <a:lstStyle/>
        <a:p>
          <a:endParaRPr lang="en-US"/>
        </a:p>
      </dgm:t>
    </dgm:pt>
    <dgm:pt modelId="{503F3E73-54E2-4AD5-8EB5-2BFA690F71C5}" type="pres">
      <dgm:prSet presAssocID="{454D7031-ADED-4735-84DC-551D2FE4ADB3}" presName="text_3" presStyleLbl="node1" presStyleIdx="2" presStyleCnt="3">
        <dgm:presLayoutVars>
          <dgm:bulletEnabled val="1"/>
        </dgm:presLayoutVars>
      </dgm:prSet>
      <dgm:spPr/>
      <dgm:t>
        <a:bodyPr/>
        <a:lstStyle/>
        <a:p>
          <a:endParaRPr lang="en-US"/>
        </a:p>
      </dgm:t>
    </dgm:pt>
    <dgm:pt modelId="{51280606-152F-41A4-9798-2433352236B1}" type="pres">
      <dgm:prSet presAssocID="{454D7031-ADED-4735-84DC-551D2FE4ADB3}" presName="accent_3" presStyleCnt="0"/>
      <dgm:spPr/>
    </dgm:pt>
    <dgm:pt modelId="{BAB7357B-0ECE-4E76-95E3-3D4CFC778EA8}" type="pres">
      <dgm:prSet presAssocID="{454D7031-ADED-4735-84DC-551D2FE4ADB3}" presName="accentRepeatNode" presStyleLbl="solidFgAcc1" presStyleIdx="2" presStyleCnt="3"/>
      <dgm:spPr/>
    </dgm:pt>
  </dgm:ptLst>
  <dgm:cxnLst>
    <dgm:cxn modelId="{8AE80EA3-083B-443B-AA74-71315861CF86}" type="presOf" srcId="{D349363A-CAF0-4077-AC8E-7A4BEBBE0A04}" destId="{A29C9957-17C7-4762-BEE9-3DEFB130CC9A}" srcOrd="0" destOrd="0" presId="urn:microsoft.com/office/officeart/2008/layout/VerticalCurvedList"/>
    <dgm:cxn modelId="{CF9CDC70-8AF0-4411-8F0F-9338C95A0162}" srcId="{AC71255E-F608-4E30-93E9-457D91A6097B}" destId="{E11D4C54-597D-483F-9FF4-479EB885D2B5}" srcOrd="0" destOrd="0" parTransId="{406108EF-C45A-442D-887D-82CD2C5265E6}" sibTransId="{D349363A-CAF0-4077-AC8E-7A4BEBBE0A04}"/>
    <dgm:cxn modelId="{7399FEEF-F65C-48C1-9747-4CCD797C5F26}" type="presOf" srcId="{AC71255E-F608-4E30-93E9-457D91A6097B}" destId="{E0D42E33-7029-4A62-824C-CE699E6019B6}" srcOrd="0" destOrd="0" presId="urn:microsoft.com/office/officeart/2008/layout/VerticalCurvedList"/>
    <dgm:cxn modelId="{32B500F7-80C5-4A0A-9AAB-159F44EA3D26}" type="presOf" srcId="{E11D4C54-597D-483F-9FF4-479EB885D2B5}" destId="{1BF53C29-7AAA-47F0-8153-E1441BF0F34F}" srcOrd="0" destOrd="0" presId="urn:microsoft.com/office/officeart/2008/layout/VerticalCurvedList"/>
    <dgm:cxn modelId="{68B13F08-3020-4603-8FF3-86559C95F15F}" srcId="{AC71255E-F608-4E30-93E9-457D91A6097B}" destId="{454D7031-ADED-4735-84DC-551D2FE4ADB3}" srcOrd="2" destOrd="0" parTransId="{339C0CFE-8F6A-426E-B17B-7C7A20273CD5}" sibTransId="{2F563067-E20D-42F3-9842-F795DC271FEA}"/>
    <dgm:cxn modelId="{D3D237AC-BF10-4F2F-B7F4-8029F0AA32B1}" srcId="{AC71255E-F608-4E30-93E9-457D91A6097B}" destId="{0C178C43-3781-4694-A2F8-6D1E9CB35747}" srcOrd="1" destOrd="0" parTransId="{A74B56BB-2BCA-4D07-A443-A45E4D8FE193}" sibTransId="{DBA2F570-1D37-4A14-A6B4-8CA8A0B42A49}"/>
    <dgm:cxn modelId="{9C744030-B4BA-4379-ABBF-A2101E4E3310}" type="presOf" srcId="{0C178C43-3781-4694-A2F8-6D1E9CB35747}" destId="{1026442F-98BF-4B5A-9312-6FE4CC4E177E}" srcOrd="0" destOrd="0" presId="urn:microsoft.com/office/officeart/2008/layout/VerticalCurvedList"/>
    <dgm:cxn modelId="{870F5F58-EE19-47C6-B24C-9B5F41D1B4CF}" type="presOf" srcId="{C0244EEF-B8FD-4D45-B8CD-2FFA3D391756}" destId="{1026442F-98BF-4B5A-9312-6FE4CC4E177E}" srcOrd="0" destOrd="1" presId="urn:microsoft.com/office/officeart/2008/layout/VerticalCurvedList"/>
    <dgm:cxn modelId="{1CE11407-B64A-44AA-AE5E-EAF1730BBD92}" type="presOf" srcId="{454D7031-ADED-4735-84DC-551D2FE4ADB3}" destId="{503F3E73-54E2-4AD5-8EB5-2BFA690F71C5}" srcOrd="0" destOrd="0" presId="urn:microsoft.com/office/officeart/2008/layout/VerticalCurvedList"/>
    <dgm:cxn modelId="{68933E71-4F71-4E7B-AC90-BEECB518AFBB}" srcId="{0C178C43-3781-4694-A2F8-6D1E9CB35747}" destId="{C0244EEF-B8FD-4D45-B8CD-2FFA3D391756}" srcOrd="0" destOrd="0" parTransId="{B28BEF01-53F2-4961-BC89-263BA48E750C}" sibTransId="{9869045E-7770-41E1-A83E-95B734B70EDA}"/>
    <dgm:cxn modelId="{3DFE329B-742C-42C7-8AFA-2CE8302A94E7}" type="presParOf" srcId="{E0D42E33-7029-4A62-824C-CE699E6019B6}" destId="{72D5487D-D063-43E8-850C-CA580F67DDB8}" srcOrd="0" destOrd="0" presId="urn:microsoft.com/office/officeart/2008/layout/VerticalCurvedList"/>
    <dgm:cxn modelId="{DE9498C4-8FCB-4351-BC4F-74FFD8E53344}" type="presParOf" srcId="{72D5487D-D063-43E8-850C-CA580F67DDB8}" destId="{A7756E4C-AF25-4513-9A63-A1A568D6A4F9}" srcOrd="0" destOrd="0" presId="urn:microsoft.com/office/officeart/2008/layout/VerticalCurvedList"/>
    <dgm:cxn modelId="{C9009DFE-33FA-4612-AB0C-875112FC482F}" type="presParOf" srcId="{A7756E4C-AF25-4513-9A63-A1A568D6A4F9}" destId="{80C961C5-6766-4E27-BD15-996023EA9C0A}" srcOrd="0" destOrd="0" presId="urn:microsoft.com/office/officeart/2008/layout/VerticalCurvedList"/>
    <dgm:cxn modelId="{DBE1BE6B-6283-4764-BAFA-F1DE201CCE7E}" type="presParOf" srcId="{A7756E4C-AF25-4513-9A63-A1A568D6A4F9}" destId="{A29C9957-17C7-4762-BEE9-3DEFB130CC9A}" srcOrd="1" destOrd="0" presId="urn:microsoft.com/office/officeart/2008/layout/VerticalCurvedList"/>
    <dgm:cxn modelId="{A15FE706-5FF9-45CA-9C38-E653CD106F67}" type="presParOf" srcId="{A7756E4C-AF25-4513-9A63-A1A568D6A4F9}" destId="{D2BF446D-FB2C-4FCE-B6DD-8A0DC9133EC7}" srcOrd="2" destOrd="0" presId="urn:microsoft.com/office/officeart/2008/layout/VerticalCurvedList"/>
    <dgm:cxn modelId="{DD6E5047-A316-4AEB-AAB1-D23ABA937D1B}" type="presParOf" srcId="{A7756E4C-AF25-4513-9A63-A1A568D6A4F9}" destId="{0EFEA599-1F2F-4BF8-9171-E25C35D4B183}" srcOrd="3" destOrd="0" presId="urn:microsoft.com/office/officeart/2008/layout/VerticalCurvedList"/>
    <dgm:cxn modelId="{60F83462-458C-4E19-B0D5-1ECBF6EC605D}" type="presParOf" srcId="{72D5487D-D063-43E8-850C-CA580F67DDB8}" destId="{1BF53C29-7AAA-47F0-8153-E1441BF0F34F}" srcOrd="1" destOrd="0" presId="urn:microsoft.com/office/officeart/2008/layout/VerticalCurvedList"/>
    <dgm:cxn modelId="{0EBB2CC6-81DB-46FD-B134-BEE3EE1CC843}" type="presParOf" srcId="{72D5487D-D063-43E8-850C-CA580F67DDB8}" destId="{0BDB801D-8C70-494A-93CB-2432C56EAE26}" srcOrd="2" destOrd="0" presId="urn:microsoft.com/office/officeart/2008/layout/VerticalCurvedList"/>
    <dgm:cxn modelId="{3458210B-4D97-4CEC-90D2-9095B3EBB2D7}" type="presParOf" srcId="{0BDB801D-8C70-494A-93CB-2432C56EAE26}" destId="{6D97B1D4-8152-478E-AEEC-DBD785E41B30}" srcOrd="0" destOrd="0" presId="urn:microsoft.com/office/officeart/2008/layout/VerticalCurvedList"/>
    <dgm:cxn modelId="{D25381E8-D82E-4AAA-8981-ADCDBB60FF58}" type="presParOf" srcId="{72D5487D-D063-43E8-850C-CA580F67DDB8}" destId="{1026442F-98BF-4B5A-9312-6FE4CC4E177E}" srcOrd="3" destOrd="0" presId="urn:microsoft.com/office/officeart/2008/layout/VerticalCurvedList"/>
    <dgm:cxn modelId="{2052F51B-5260-4EA5-8B3A-685166D009F2}" type="presParOf" srcId="{72D5487D-D063-43E8-850C-CA580F67DDB8}" destId="{84479CCD-3B63-44E3-BFC2-109A01DC1D35}" srcOrd="4" destOrd="0" presId="urn:microsoft.com/office/officeart/2008/layout/VerticalCurvedList"/>
    <dgm:cxn modelId="{AACD3ADB-89BE-43BD-B005-428AE709F409}" type="presParOf" srcId="{84479CCD-3B63-44E3-BFC2-109A01DC1D35}" destId="{D8A9A3EE-4532-4756-B645-6D78253CD3C4}" srcOrd="0" destOrd="0" presId="urn:microsoft.com/office/officeart/2008/layout/VerticalCurvedList"/>
    <dgm:cxn modelId="{666F8393-F540-47AB-8311-32654E88988A}" type="presParOf" srcId="{72D5487D-D063-43E8-850C-CA580F67DDB8}" destId="{503F3E73-54E2-4AD5-8EB5-2BFA690F71C5}" srcOrd="5" destOrd="0" presId="urn:microsoft.com/office/officeart/2008/layout/VerticalCurvedList"/>
    <dgm:cxn modelId="{D27D82BB-61C1-4186-9BB8-F7E6F6FBA8CB}" type="presParOf" srcId="{72D5487D-D063-43E8-850C-CA580F67DDB8}" destId="{51280606-152F-41A4-9798-2433352236B1}" srcOrd="6" destOrd="0" presId="urn:microsoft.com/office/officeart/2008/layout/VerticalCurvedList"/>
    <dgm:cxn modelId="{C23CD3F0-0181-4373-822D-9FCA1A14EF05}" type="presParOf" srcId="{51280606-152F-41A4-9798-2433352236B1}" destId="{BAB7357B-0ECE-4E76-95E3-3D4CFC778EA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6176FC-BAB6-4F85-858D-602DCC6AEA79}" type="doc">
      <dgm:prSet loTypeId="urn:microsoft.com/office/officeart/2005/8/layout/hList7" loCatId="picture" qsTypeId="urn:microsoft.com/office/officeart/2005/8/quickstyle/3d1" qsCatId="3D" csTypeId="urn:microsoft.com/office/officeart/2005/8/colors/accent6_1" csCatId="accent6" phldr="1"/>
      <dgm:spPr/>
      <dgm:t>
        <a:bodyPr/>
        <a:lstStyle/>
        <a:p>
          <a:endParaRPr lang="en-US"/>
        </a:p>
      </dgm:t>
    </dgm:pt>
    <dgm:pt modelId="{AF113B7F-657E-42B1-940B-8490B55A3A05}">
      <dgm:prSet phldrT="[Text]" custT="1"/>
      <dgm:spPr/>
      <dgm:t>
        <a:bodyPr/>
        <a:lstStyle/>
        <a:p>
          <a:r>
            <a:rPr lang="en-US" sz="2000" b="1" dirty="0"/>
            <a:t>Ted Gutierrez</a:t>
          </a:r>
        </a:p>
        <a:p>
          <a:r>
            <a:rPr lang="en-US" sz="2000" dirty="0"/>
            <a:t>State Director</a:t>
          </a:r>
        </a:p>
        <a:p>
          <a:endParaRPr lang="en-US" sz="2400" dirty="0"/>
        </a:p>
        <a:p>
          <a:r>
            <a:rPr lang="en-US" sz="1800" dirty="0"/>
            <a:t>VI Small Business Development </a:t>
          </a:r>
          <a:r>
            <a:rPr lang="en-US" sz="1800" dirty="0" smtClean="0"/>
            <a:t>Center</a:t>
          </a:r>
          <a:endParaRPr lang="en-US" sz="1800" dirty="0"/>
        </a:p>
      </dgm:t>
    </dgm:pt>
    <dgm:pt modelId="{E1CD960F-4E96-489D-B2DD-F6F9A3FA097F}" type="parTrans" cxnId="{ECC44561-F916-48CE-97BB-582512579579}">
      <dgm:prSet/>
      <dgm:spPr/>
      <dgm:t>
        <a:bodyPr/>
        <a:lstStyle/>
        <a:p>
          <a:endParaRPr lang="en-US"/>
        </a:p>
      </dgm:t>
    </dgm:pt>
    <dgm:pt modelId="{9D22DD6B-7FF6-4CC5-A92F-796ADA34D437}" type="sibTrans" cxnId="{ECC44561-F916-48CE-97BB-582512579579}">
      <dgm:prSet/>
      <dgm:spPr/>
      <dgm:t>
        <a:bodyPr/>
        <a:lstStyle/>
        <a:p>
          <a:endParaRPr lang="en-US"/>
        </a:p>
      </dgm:t>
    </dgm:pt>
    <dgm:pt modelId="{2E426BD1-4616-4977-A1D2-71785C408D27}">
      <dgm:prSet phldrT="[Text]" custT="1"/>
      <dgm:spPr/>
      <dgm:t>
        <a:bodyPr/>
        <a:lstStyle/>
        <a:p>
          <a:r>
            <a:rPr lang="en-US" sz="2000" b="1" dirty="0" smtClean="0"/>
            <a:t>Wayne Huddleston</a:t>
          </a:r>
        </a:p>
        <a:p>
          <a:r>
            <a:rPr lang="en-US" sz="2000" dirty="0" smtClean="0"/>
            <a:t>Senior Area Manager</a:t>
          </a:r>
        </a:p>
        <a:p>
          <a:endParaRPr lang="en-US" sz="2400" dirty="0" smtClean="0"/>
        </a:p>
        <a:p>
          <a:r>
            <a:rPr lang="en-US" sz="1800" dirty="0" smtClean="0"/>
            <a:t>Small Business Administration</a:t>
          </a:r>
          <a:endParaRPr lang="en-US" sz="1800" dirty="0"/>
        </a:p>
      </dgm:t>
    </dgm:pt>
    <dgm:pt modelId="{406729A8-C79B-4A71-8E63-D0D68085E380}" type="parTrans" cxnId="{C161C0F5-A6A7-4DDC-B1A2-E642A09BA907}">
      <dgm:prSet/>
      <dgm:spPr/>
      <dgm:t>
        <a:bodyPr/>
        <a:lstStyle/>
        <a:p>
          <a:endParaRPr lang="en-US"/>
        </a:p>
      </dgm:t>
    </dgm:pt>
    <dgm:pt modelId="{84F59648-5924-45FE-8287-821F18B4104A}" type="sibTrans" cxnId="{C161C0F5-A6A7-4DDC-B1A2-E642A09BA907}">
      <dgm:prSet/>
      <dgm:spPr/>
      <dgm:t>
        <a:bodyPr/>
        <a:lstStyle/>
        <a:p>
          <a:endParaRPr lang="en-US"/>
        </a:p>
      </dgm:t>
    </dgm:pt>
    <dgm:pt modelId="{5A386FE3-60E1-4EF8-9F50-4CC77DCF1452}">
      <dgm:prSet phldrT="[Text]" custT="1"/>
      <dgm:spPr/>
      <dgm:t>
        <a:bodyPr/>
        <a:lstStyle/>
        <a:p>
          <a:endParaRPr lang="en-US" sz="2000" b="1" dirty="0" smtClean="0"/>
        </a:p>
        <a:p>
          <a:r>
            <a:rPr lang="en-US" sz="2000" b="1" dirty="0" smtClean="0"/>
            <a:t>Monique Samuel</a:t>
          </a:r>
        </a:p>
        <a:p>
          <a:r>
            <a:rPr lang="en-US" sz="2000" dirty="0" smtClean="0"/>
            <a:t>Acting Director of Lending</a:t>
          </a:r>
        </a:p>
        <a:p>
          <a:endParaRPr lang="en-US" sz="1800" dirty="0" smtClean="0"/>
        </a:p>
        <a:p>
          <a:r>
            <a:rPr lang="en-US" sz="1800" dirty="0" smtClean="0"/>
            <a:t>Economic Development Bank</a:t>
          </a:r>
          <a:endParaRPr lang="en-US" sz="1800" dirty="0"/>
        </a:p>
      </dgm:t>
    </dgm:pt>
    <dgm:pt modelId="{F3580049-94AE-4560-B921-48CD7E717B7B}" type="parTrans" cxnId="{85CA2260-D27A-4E29-BE2D-7CCA500C8BFE}">
      <dgm:prSet/>
      <dgm:spPr/>
      <dgm:t>
        <a:bodyPr/>
        <a:lstStyle/>
        <a:p>
          <a:endParaRPr lang="en-US"/>
        </a:p>
      </dgm:t>
    </dgm:pt>
    <dgm:pt modelId="{2CD039C2-C7C0-4E6B-BD1C-7A9B93D97ADA}" type="sibTrans" cxnId="{85CA2260-D27A-4E29-BE2D-7CCA500C8BFE}">
      <dgm:prSet/>
      <dgm:spPr/>
      <dgm:t>
        <a:bodyPr/>
        <a:lstStyle/>
        <a:p>
          <a:endParaRPr lang="en-US"/>
        </a:p>
      </dgm:t>
    </dgm:pt>
    <dgm:pt modelId="{836FF9F2-3F27-49C1-8F4E-CACE395252F0}" type="pres">
      <dgm:prSet presAssocID="{D46176FC-BAB6-4F85-858D-602DCC6AEA79}" presName="Name0" presStyleCnt="0">
        <dgm:presLayoutVars>
          <dgm:dir/>
          <dgm:resizeHandles val="exact"/>
        </dgm:presLayoutVars>
      </dgm:prSet>
      <dgm:spPr/>
      <dgm:t>
        <a:bodyPr/>
        <a:lstStyle/>
        <a:p>
          <a:endParaRPr lang="en-US"/>
        </a:p>
      </dgm:t>
    </dgm:pt>
    <dgm:pt modelId="{2D88FEF0-12DC-4B87-A6BE-C01BA9C86F90}" type="pres">
      <dgm:prSet presAssocID="{D46176FC-BAB6-4F85-858D-602DCC6AEA79}" presName="fgShape" presStyleLbl="fgShp" presStyleIdx="0" presStyleCnt="1" custFlipVert="1" custScaleX="80607" custScaleY="63392" custLinFactNeighborX="34" custLinFactNeighborY="38769"/>
      <dgm:spPr>
        <a:solidFill>
          <a:schemeClr val="tx2">
            <a:lumMod val="50000"/>
          </a:schemeClr>
        </a:solidFill>
      </dgm:spPr>
    </dgm:pt>
    <dgm:pt modelId="{B7A850B2-F704-41AF-9488-36519239D55D}" type="pres">
      <dgm:prSet presAssocID="{D46176FC-BAB6-4F85-858D-602DCC6AEA79}" presName="linComp" presStyleCnt="0"/>
      <dgm:spPr/>
    </dgm:pt>
    <dgm:pt modelId="{8D5D7517-DA63-4DE6-AE30-1F6FA31C46E2}" type="pres">
      <dgm:prSet presAssocID="{5A386FE3-60E1-4EF8-9F50-4CC77DCF1452}" presName="compNode" presStyleCnt="0"/>
      <dgm:spPr/>
    </dgm:pt>
    <dgm:pt modelId="{5BBA8DDA-E7E9-4D53-B0BC-569640CE70DF}" type="pres">
      <dgm:prSet presAssocID="{5A386FE3-60E1-4EF8-9F50-4CC77DCF1452}" presName="bkgdShape" presStyleLbl="node1" presStyleIdx="0" presStyleCnt="3"/>
      <dgm:spPr/>
      <dgm:t>
        <a:bodyPr/>
        <a:lstStyle/>
        <a:p>
          <a:endParaRPr lang="en-US"/>
        </a:p>
      </dgm:t>
    </dgm:pt>
    <dgm:pt modelId="{5C29B592-41AB-41BC-B7C4-F3E97FF6FA27}" type="pres">
      <dgm:prSet presAssocID="{5A386FE3-60E1-4EF8-9F50-4CC77DCF1452}" presName="nodeTx" presStyleLbl="node1" presStyleIdx="0" presStyleCnt="3">
        <dgm:presLayoutVars>
          <dgm:bulletEnabled val="1"/>
        </dgm:presLayoutVars>
      </dgm:prSet>
      <dgm:spPr/>
      <dgm:t>
        <a:bodyPr/>
        <a:lstStyle/>
        <a:p>
          <a:endParaRPr lang="en-US"/>
        </a:p>
      </dgm:t>
    </dgm:pt>
    <dgm:pt modelId="{37120FF8-1BA0-4D19-AA95-F68FF3B1BACA}" type="pres">
      <dgm:prSet presAssocID="{5A386FE3-60E1-4EF8-9F50-4CC77DCF1452}" presName="invisiNode" presStyleLbl="node1" presStyleIdx="0" presStyleCnt="3"/>
      <dgm:spPr/>
    </dgm:pt>
    <dgm:pt modelId="{CEDA4A9C-BCAB-4449-A5A3-1D80F27E438E}" type="pres">
      <dgm:prSet presAssocID="{5A386FE3-60E1-4EF8-9F50-4CC77DCF1452}" presName="imagNode" presStyleLbl="fgImgPlace1" presStyleIdx="0" presStyleCnt="3" custScaleX="91444" custScaleY="83920"/>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B4F66B11-EC85-4D16-864A-E7DCFD1040D7}" type="pres">
      <dgm:prSet presAssocID="{2CD039C2-C7C0-4E6B-BD1C-7A9B93D97ADA}" presName="sibTrans" presStyleLbl="sibTrans2D1" presStyleIdx="0" presStyleCnt="0"/>
      <dgm:spPr/>
      <dgm:t>
        <a:bodyPr/>
        <a:lstStyle/>
        <a:p>
          <a:endParaRPr lang="en-US"/>
        </a:p>
      </dgm:t>
    </dgm:pt>
    <dgm:pt modelId="{0D0BC2DB-664D-4BDC-AC8B-43518780A38B}" type="pres">
      <dgm:prSet presAssocID="{AF113B7F-657E-42B1-940B-8490B55A3A05}" presName="compNode" presStyleCnt="0"/>
      <dgm:spPr/>
    </dgm:pt>
    <dgm:pt modelId="{D3EDB975-E8A6-461A-8807-34B2A85C503F}" type="pres">
      <dgm:prSet presAssocID="{AF113B7F-657E-42B1-940B-8490B55A3A05}" presName="bkgdShape" presStyleLbl="node1" presStyleIdx="1" presStyleCnt="3"/>
      <dgm:spPr/>
      <dgm:t>
        <a:bodyPr/>
        <a:lstStyle/>
        <a:p>
          <a:endParaRPr lang="en-US"/>
        </a:p>
      </dgm:t>
    </dgm:pt>
    <dgm:pt modelId="{01C087F0-DBC9-42FD-A771-D5385139E156}" type="pres">
      <dgm:prSet presAssocID="{AF113B7F-657E-42B1-940B-8490B55A3A05}" presName="nodeTx" presStyleLbl="node1" presStyleIdx="1" presStyleCnt="3">
        <dgm:presLayoutVars>
          <dgm:bulletEnabled val="1"/>
        </dgm:presLayoutVars>
      </dgm:prSet>
      <dgm:spPr/>
      <dgm:t>
        <a:bodyPr/>
        <a:lstStyle/>
        <a:p>
          <a:endParaRPr lang="en-US"/>
        </a:p>
      </dgm:t>
    </dgm:pt>
    <dgm:pt modelId="{1B55FF4F-A9FC-4616-968E-D421BFC8AC8E}" type="pres">
      <dgm:prSet presAssocID="{AF113B7F-657E-42B1-940B-8490B55A3A05}" presName="invisiNode" presStyleLbl="node1" presStyleIdx="1" presStyleCnt="3"/>
      <dgm:spPr/>
    </dgm:pt>
    <dgm:pt modelId="{00328099-0CEC-40F1-B4B6-F9582C24D3F2}" type="pres">
      <dgm:prSet presAssocID="{AF113B7F-657E-42B1-940B-8490B55A3A05}" presName="imagNode" presStyleLbl="fgImgPlace1" presStyleIdx="1" presStyleCnt="3" custScaleX="77965" custScaleY="7915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D8ED9ECC-7408-4F06-9056-6EE1B1361E1B}" type="pres">
      <dgm:prSet presAssocID="{9D22DD6B-7FF6-4CC5-A92F-796ADA34D437}" presName="sibTrans" presStyleLbl="sibTrans2D1" presStyleIdx="0" presStyleCnt="0"/>
      <dgm:spPr/>
      <dgm:t>
        <a:bodyPr/>
        <a:lstStyle/>
        <a:p>
          <a:endParaRPr lang="en-US"/>
        </a:p>
      </dgm:t>
    </dgm:pt>
    <dgm:pt modelId="{45722900-5B82-454C-8F3A-066697F7F1D3}" type="pres">
      <dgm:prSet presAssocID="{2E426BD1-4616-4977-A1D2-71785C408D27}" presName="compNode" presStyleCnt="0"/>
      <dgm:spPr/>
    </dgm:pt>
    <dgm:pt modelId="{A51360D4-4AA0-4E6C-8FFF-14FD878046B2}" type="pres">
      <dgm:prSet presAssocID="{2E426BD1-4616-4977-A1D2-71785C408D27}" presName="bkgdShape" presStyleLbl="node1" presStyleIdx="2" presStyleCnt="3"/>
      <dgm:spPr/>
      <dgm:t>
        <a:bodyPr/>
        <a:lstStyle/>
        <a:p>
          <a:endParaRPr lang="en-US"/>
        </a:p>
      </dgm:t>
    </dgm:pt>
    <dgm:pt modelId="{9F276EA5-9EA7-481A-9DB8-13CE9668C6FF}" type="pres">
      <dgm:prSet presAssocID="{2E426BD1-4616-4977-A1D2-71785C408D27}" presName="nodeTx" presStyleLbl="node1" presStyleIdx="2" presStyleCnt="3">
        <dgm:presLayoutVars>
          <dgm:bulletEnabled val="1"/>
        </dgm:presLayoutVars>
      </dgm:prSet>
      <dgm:spPr/>
      <dgm:t>
        <a:bodyPr/>
        <a:lstStyle/>
        <a:p>
          <a:endParaRPr lang="en-US"/>
        </a:p>
      </dgm:t>
    </dgm:pt>
    <dgm:pt modelId="{2B227EED-463F-4B35-B8F1-EDBC71C669B1}" type="pres">
      <dgm:prSet presAssocID="{2E426BD1-4616-4977-A1D2-71785C408D27}" presName="invisiNode" presStyleLbl="node1" presStyleIdx="2" presStyleCnt="3"/>
      <dgm:spPr/>
    </dgm:pt>
    <dgm:pt modelId="{FE981C61-D05A-4B5F-B4BB-7AE37517E957}" type="pres">
      <dgm:prSet presAssocID="{2E426BD1-4616-4977-A1D2-71785C408D27}" presName="imagNode" presStyleLbl="fgImgPlace1" presStyleIdx="2" presStyleCnt="3" custScaleX="77065" custScaleY="77358"/>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4CDA9E8E-F8FD-40F3-A935-B64228CD1570}" type="presOf" srcId="{AF113B7F-657E-42B1-940B-8490B55A3A05}" destId="{D3EDB975-E8A6-461A-8807-34B2A85C503F}" srcOrd="0" destOrd="0" presId="urn:microsoft.com/office/officeart/2005/8/layout/hList7"/>
    <dgm:cxn modelId="{82E228B2-D6A6-46D8-B534-912DEBD0DFCF}" type="presOf" srcId="{AF113B7F-657E-42B1-940B-8490B55A3A05}" destId="{01C087F0-DBC9-42FD-A771-D5385139E156}" srcOrd="1" destOrd="0" presId="urn:microsoft.com/office/officeart/2005/8/layout/hList7"/>
    <dgm:cxn modelId="{DD92D03B-6419-4C8E-B314-4B66182117DF}" type="presOf" srcId="{5A386FE3-60E1-4EF8-9F50-4CC77DCF1452}" destId="{5C29B592-41AB-41BC-B7C4-F3E97FF6FA27}" srcOrd="1" destOrd="0" presId="urn:microsoft.com/office/officeart/2005/8/layout/hList7"/>
    <dgm:cxn modelId="{4BA8CD2D-734E-4B94-9B30-3DCA9CD37A3A}" type="presOf" srcId="{5A386FE3-60E1-4EF8-9F50-4CC77DCF1452}" destId="{5BBA8DDA-E7E9-4D53-B0BC-569640CE70DF}" srcOrd="0" destOrd="0" presId="urn:microsoft.com/office/officeart/2005/8/layout/hList7"/>
    <dgm:cxn modelId="{6B62201A-9700-4E14-94B1-663DC253018F}" type="presOf" srcId="{2CD039C2-C7C0-4E6B-BD1C-7A9B93D97ADA}" destId="{B4F66B11-EC85-4D16-864A-E7DCFD1040D7}" srcOrd="0" destOrd="0" presId="urn:microsoft.com/office/officeart/2005/8/layout/hList7"/>
    <dgm:cxn modelId="{ECC44561-F916-48CE-97BB-582512579579}" srcId="{D46176FC-BAB6-4F85-858D-602DCC6AEA79}" destId="{AF113B7F-657E-42B1-940B-8490B55A3A05}" srcOrd="1" destOrd="0" parTransId="{E1CD960F-4E96-489D-B2DD-F6F9A3FA097F}" sibTransId="{9D22DD6B-7FF6-4CC5-A92F-796ADA34D437}"/>
    <dgm:cxn modelId="{30227548-DD6C-486E-B81D-89EB1CD893C1}" type="presOf" srcId="{2E426BD1-4616-4977-A1D2-71785C408D27}" destId="{A51360D4-4AA0-4E6C-8FFF-14FD878046B2}" srcOrd="0" destOrd="0" presId="urn:microsoft.com/office/officeart/2005/8/layout/hList7"/>
    <dgm:cxn modelId="{DFB121B0-E5D2-492F-A14C-6D7EBF7EE6AC}" type="presOf" srcId="{9D22DD6B-7FF6-4CC5-A92F-796ADA34D437}" destId="{D8ED9ECC-7408-4F06-9056-6EE1B1361E1B}" srcOrd="0" destOrd="0" presId="urn:microsoft.com/office/officeart/2005/8/layout/hList7"/>
    <dgm:cxn modelId="{85CA2260-D27A-4E29-BE2D-7CCA500C8BFE}" srcId="{D46176FC-BAB6-4F85-858D-602DCC6AEA79}" destId="{5A386FE3-60E1-4EF8-9F50-4CC77DCF1452}" srcOrd="0" destOrd="0" parTransId="{F3580049-94AE-4560-B921-48CD7E717B7B}" sibTransId="{2CD039C2-C7C0-4E6B-BD1C-7A9B93D97ADA}"/>
    <dgm:cxn modelId="{32A231E0-5273-4353-B1A8-9876E1F053B1}" type="presOf" srcId="{2E426BD1-4616-4977-A1D2-71785C408D27}" destId="{9F276EA5-9EA7-481A-9DB8-13CE9668C6FF}" srcOrd="1" destOrd="0" presId="urn:microsoft.com/office/officeart/2005/8/layout/hList7"/>
    <dgm:cxn modelId="{C161C0F5-A6A7-4DDC-B1A2-E642A09BA907}" srcId="{D46176FC-BAB6-4F85-858D-602DCC6AEA79}" destId="{2E426BD1-4616-4977-A1D2-71785C408D27}" srcOrd="2" destOrd="0" parTransId="{406729A8-C79B-4A71-8E63-D0D68085E380}" sibTransId="{84F59648-5924-45FE-8287-821F18B4104A}"/>
    <dgm:cxn modelId="{72F73F87-1D76-4430-90A7-182B6ED0AD80}" type="presOf" srcId="{D46176FC-BAB6-4F85-858D-602DCC6AEA79}" destId="{836FF9F2-3F27-49C1-8F4E-CACE395252F0}" srcOrd="0" destOrd="0" presId="urn:microsoft.com/office/officeart/2005/8/layout/hList7"/>
    <dgm:cxn modelId="{6D46C50C-5875-4C7E-8506-38A86CE60FB3}" type="presParOf" srcId="{836FF9F2-3F27-49C1-8F4E-CACE395252F0}" destId="{2D88FEF0-12DC-4B87-A6BE-C01BA9C86F90}" srcOrd="0" destOrd="0" presId="urn:microsoft.com/office/officeart/2005/8/layout/hList7"/>
    <dgm:cxn modelId="{1E41346A-5360-4E1D-99BE-1A8FCEF4810C}" type="presParOf" srcId="{836FF9F2-3F27-49C1-8F4E-CACE395252F0}" destId="{B7A850B2-F704-41AF-9488-36519239D55D}" srcOrd="1" destOrd="0" presId="urn:microsoft.com/office/officeart/2005/8/layout/hList7"/>
    <dgm:cxn modelId="{B1FAF170-7502-44AE-9FCE-3C741EF673FB}" type="presParOf" srcId="{B7A850B2-F704-41AF-9488-36519239D55D}" destId="{8D5D7517-DA63-4DE6-AE30-1F6FA31C46E2}" srcOrd="0" destOrd="0" presId="urn:microsoft.com/office/officeart/2005/8/layout/hList7"/>
    <dgm:cxn modelId="{8E8E7840-813F-4E4C-9C5F-4882EE738CD4}" type="presParOf" srcId="{8D5D7517-DA63-4DE6-AE30-1F6FA31C46E2}" destId="{5BBA8DDA-E7E9-4D53-B0BC-569640CE70DF}" srcOrd="0" destOrd="0" presId="urn:microsoft.com/office/officeart/2005/8/layout/hList7"/>
    <dgm:cxn modelId="{89F67C22-7A0E-4CF3-A5F1-DFF6ABD280CA}" type="presParOf" srcId="{8D5D7517-DA63-4DE6-AE30-1F6FA31C46E2}" destId="{5C29B592-41AB-41BC-B7C4-F3E97FF6FA27}" srcOrd="1" destOrd="0" presId="urn:microsoft.com/office/officeart/2005/8/layout/hList7"/>
    <dgm:cxn modelId="{0FE412BF-56FB-43F1-94AD-57AC987DD587}" type="presParOf" srcId="{8D5D7517-DA63-4DE6-AE30-1F6FA31C46E2}" destId="{37120FF8-1BA0-4D19-AA95-F68FF3B1BACA}" srcOrd="2" destOrd="0" presId="urn:microsoft.com/office/officeart/2005/8/layout/hList7"/>
    <dgm:cxn modelId="{D1E94695-F194-4FF6-9EB7-2DB46C16A6E7}" type="presParOf" srcId="{8D5D7517-DA63-4DE6-AE30-1F6FA31C46E2}" destId="{CEDA4A9C-BCAB-4449-A5A3-1D80F27E438E}" srcOrd="3" destOrd="0" presId="urn:microsoft.com/office/officeart/2005/8/layout/hList7"/>
    <dgm:cxn modelId="{086EFA7B-5F39-4A63-8322-3A7568D0D02A}" type="presParOf" srcId="{B7A850B2-F704-41AF-9488-36519239D55D}" destId="{B4F66B11-EC85-4D16-864A-E7DCFD1040D7}" srcOrd="1" destOrd="0" presId="urn:microsoft.com/office/officeart/2005/8/layout/hList7"/>
    <dgm:cxn modelId="{5D89E706-73FE-4B5F-821C-EB7EC63A432C}" type="presParOf" srcId="{B7A850B2-F704-41AF-9488-36519239D55D}" destId="{0D0BC2DB-664D-4BDC-AC8B-43518780A38B}" srcOrd="2" destOrd="0" presId="urn:microsoft.com/office/officeart/2005/8/layout/hList7"/>
    <dgm:cxn modelId="{24E1A885-E0BF-4041-A781-690A2EABA674}" type="presParOf" srcId="{0D0BC2DB-664D-4BDC-AC8B-43518780A38B}" destId="{D3EDB975-E8A6-461A-8807-34B2A85C503F}" srcOrd="0" destOrd="0" presId="urn:microsoft.com/office/officeart/2005/8/layout/hList7"/>
    <dgm:cxn modelId="{3B3C791A-0434-4249-B3E1-690A66824DEB}" type="presParOf" srcId="{0D0BC2DB-664D-4BDC-AC8B-43518780A38B}" destId="{01C087F0-DBC9-42FD-A771-D5385139E156}" srcOrd="1" destOrd="0" presId="urn:microsoft.com/office/officeart/2005/8/layout/hList7"/>
    <dgm:cxn modelId="{CA478E41-396B-4CE3-AE23-AFC993C34174}" type="presParOf" srcId="{0D0BC2DB-664D-4BDC-AC8B-43518780A38B}" destId="{1B55FF4F-A9FC-4616-968E-D421BFC8AC8E}" srcOrd="2" destOrd="0" presId="urn:microsoft.com/office/officeart/2005/8/layout/hList7"/>
    <dgm:cxn modelId="{CE3BD604-1543-4040-AFDA-542BB6D580A4}" type="presParOf" srcId="{0D0BC2DB-664D-4BDC-AC8B-43518780A38B}" destId="{00328099-0CEC-40F1-B4B6-F9582C24D3F2}" srcOrd="3" destOrd="0" presId="urn:microsoft.com/office/officeart/2005/8/layout/hList7"/>
    <dgm:cxn modelId="{EBABECB8-7323-4AC7-A88B-0AC83875F850}" type="presParOf" srcId="{B7A850B2-F704-41AF-9488-36519239D55D}" destId="{D8ED9ECC-7408-4F06-9056-6EE1B1361E1B}" srcOrd="3" destOrd="0" presId="urn:microsoft.com/office/officeart/2005/8/layout/hList7"/>
    <dgm:cxn modelId="{4F74301C-BEC4-4967-AFEE-94C6032AE12F}" type="presParOf" srcId="{B7A850B2-F704-41AF-9488-36519239D55D}" destId="{45722900-5B82-454C-8F3A-066697F7F1D3}" srcOrd="4" destOrd="0" presId="urn:microsoft.com/office/officeart/2005/8/layout/hList7"/>
    <dgm:cxn modelId="{B4B49C67-6357-4BDD-8937-A635B2300BD0}" type="presParOf" srcId="{45722900-5B82-454C-8F3A-066697F7F1D3}" destId="{A51360D4-4AA0-4E6C-8FFF-14FD878046B2}" srcOrd="0" destOrd="0" presId="urn:microsoft.com/office/officeart/2005/8/layout/hList7"/>
    <dgm:cxn modelId="{27143AE7-472A-4EEC-86AE-6E6D57DB0081}" type="presParOf" srcId="{45722900-5B82-454C-8F3A-066697F7F1D3}" destId="{9F276EA5-9EA7-481A-9DB8-13CE9668C6FF}" srcOrd="1" destOrd="0" presId="urn:microsoft.com/office/officeart/2005/8/layout/hList7"/>
    <dgm:cxn modelId="{C7C33D82-BAF9-438B-93A3-09C03EB172B2}" type="presParOf" srcId="{45722900-5B82-454C-8F3A-066697F7F1D3}" destId="{2B227EED-463F-4B35-B8F1-EDBC71C669B1}" srcOrd="2" destOrd="0" presId="urn:microsoft.com/office/officeart/2005/8/layout/hList7"/>
    <dgm:cxn modelId="{D5728421-89C2-40C8-97BC-4B55028FF8BE}" type="presParOf" srcId="{45722900-5B82-454C-8F3A-066697F7F1D3}" destId="{FE981C61-D05A-4B5F-B4BB-7AE37517E957}"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BD32A9-6520-4889-B3E5-0ED820A2CD79}"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9643441-28BB-406F-9931-120C8B884517}">
      <dgm:prSet custT="1"/>
      <dgm:spPr/>
      <dgm:t>
        <a:bodyPr/>
        <a:lstStyle/>
        <a:p>
          <a:pPr algn="l">
            <a:defRPr cap="all"/>
          </a:pPr>
          <a:r>
            <a:rPr lang="en-US" sz="1600" b="1" cap="none" dirty="0">
              <a:solidFill>
                <a:schemeClr val="tx1"/>
              </a:solidFill>
              <a:latin typeface="Franklin Gothic Book" panose="020B0503020102020204" pitchFamily="34" charset="0"/>
            </a:rPr>
            <a:t>The Government Development Bank (GDB) and Small Business Development Agency (SBDA) provides technical support, business counseling and guidance to small businesses in USVI. In May 2014, The Economic Development Bank for the United States Virgin Islands (EDB) was enacted by law to assume the functions of these two entities. </a:t>
          </a:r>
        </a:p>
      </dgm:t>
    </dgm:pt>
    <dgm:pt modelId="{01BC5C8D-A1B2-457B-A7B2-DC66D63EDB0F}" type="parTrans" cxnId="{4AEE1E91-151E-45DC-A5D4-C02A243B7780}">
      <dgm:prSet/>
      <dgm:spPr/>
      <dgm:t>
        <a:bodyPr/>
        <a:lstStyle/>
        <a:p>
          <a:endParaRPr lang="en-US" sz="2000">
            <a:latin typeface="Franklin Gothic Book" panose="020B0503020102020204" pitchFamily="34" charset="0"/>
          </a:endParaRPr>
        </a:p>
      </dgm:t>
    </dgm:pt>
    <dgm:pt modelId="{B404F139-DE09-437B-AD5B-BC84777477FA}" type="sibTrans" cxnId="{4AEE1E91-151E-45DC-A5D4-C02A243B7780}">
      <dgm:prSet/>
      <dgm:spPr/>
      <dgm:t>
        <a:bodyPr/>
        <a:lstStyle/>
        <a:p>
          <a:endParaRPr lang="en-US" sz="2000">
            <a:latin typeface="Franklin Gothic Book" panose="020B0503020102020204" pitchFamily="34" charset="0"/>
          </a:endParaRPr>
        </a:p>
      </dgm:t>
    </dgm:pt>
    <dgm:pt modelId="{33E4762E-F935-40D6-8C1A-F13BB6A890B1}">
      <dgm:prSet custT="1"/>
      <dgm:spPr/>
      <dgm:t>
        <a:bodyPr/>
        <a:lstStyle/>
        <a:p>
          <a:pPr algn="l">
            <a:defRPr cap="all"/>
          </a:pPr>
          <a:r>
            <a:rPr lang="en-US" sz="2000" b="1" cap="none" dirty="0">
              <a:solidFill>
                <a:schemeClr val="tx1"/>
              </a:solidFill>
              <a:latin typeface="Franklin Gothic Book" panose="020B0503020102020204" pitchFamily="34" charset="0"/>
            </a:rPr>
            <a:t>The EDB provides loans to existing and start-up businesses thereby creating and maintaining jobs in the territory and is responsible for the credit administration of its loan portfolio.</a:t>
          </a:r>
          <a:endParaRPr lang="en-US" sz="2000" cap="none" dirty="0">
            <a:solidFill>
              <a:schemeClr val="tx1"/>
            </a:solidFill>
            <a:latin typeface="Franklin Gothic Book" panose="020B0503020102020204" pitchFamily="34" charset="0"/>
          </a:endParaRPr>
        </a:p>
      </dgm:t>
    </dgm:pt>
    <dgm:pt modelId="{2E1B3E0C-7E47-4400-86A3-74C3EB91C94B}" type="parTrans" cxnId="{25DFF6AC-3E61-42C9-9C18-FB78D0D51B2E}">
      <dgm:prSet/>
      <dgm:spPr/>
      <dgm:t>
        <a:bodyPr/>
        <a:lstStyle/>
        <a:p>
          <a:endParaRPr lang="en-US" sz="2000">
            <a:latin typeface="Franklin Gothic Book" panose="020B0503020102020204" pitchFamily="34" charset="0"/>
          </a:endParaRPr>
        </a:p>
      </dgm:t>
    </dgm:pt>
    <dgm:pt modelId="{A2AD41D9-B2E3-465E-A946-9245BDC116E7}" type="sibTrans" cxnId="{25DFF6AC-3E61-42C9-9C18-FB78D0D51B2E}">
      <dgm:prSet/>
      <dgm:spPr/>
      <dgm:t>
        <a:bodyPr/>
        <a:lstStyle/>
        <a:p>
          <a:endParaRPr lang="en-US" sz="2000">
            <a:latin typeface="Franklin Gothic Book" panose="020B0503020102020204" pitchFamily="34" charset="0"/>
          </a:endParaRPr>
        </a:p>
      </dgm:t>
    </dgm:pt>
    <dgm:pt modelId="{512B16AD-92E3-4CE5-8017-A18A117747E2}" type="pres">
      <dgm:prSet presAssocID="{F2BD32A9-6520-4889-B3E5-0ED820A2CD79}" presName="root" presStyleCnt="0">
        <dgm:presLayoutVars>
          <dgm:dir/>
          <dgm:resizeHandles val="exact"/>
        </dgm:presLayoutVars>
      </dgm:prSet>
      <dgm:spPr/>
      <dgm:t>
        <a:bodyPr/>
        <a:lstStyle/>
        <a:p>
          <a:endParaRPr lang="en-US"/>
        </a:p>
      </dgm:t>
    </dgm:pt>
    <dgm:pt modelId="{193CFF62-5742-4E28-A6F8-ECCCC2918BBD}" type="pres">
      <dgm:prSet presAssocID="{29643441-28BB-406F-9931-120C8B884517}" presName="compNode" presStyleCnt="0"/>
      <dgm:spPr/>
    </dgm:pt>
    <dgm:pt modelId="{1C45A3FA-D2C4-469B-906B-FAF0F9D77E5A}" type="pres">
      <dgm:prSet presAssocID="{29643441-28BB-406F-9931-120C8B884517}" presName="iconBgRect" presStyleLbl="bgShp" presStyleIdx="0" presStyleCnt="2"/>
      <dgm:spPr/>
    </dgm:pt>
    <dgm:pt modelId="{68234933-842A-48E0-A9BC-6215D26ECEAE}" type="pres">
      <dgm:prSet presAssocID="{29643441-28BB-406F-9931-120C8B884517}"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extLst>
          </a:blip>
          <a:stretch>
            <a:fillRect/>
          </a:stretch>
        </a:blipFill>
        <a:ln>
          <a:noFill/>
        </a:ln>
      </dgm:spPr>
      <dgm:t>
        <a:bodyPr/>
        <a:lstStyle/>
        <a:p>
          <a:endParaRPr lang="en-US"/>
        </a:p>
      </dgm:t>
      <dgm:extLst>
        <a:ext uri="{E40237B7-FDA0-4F09-8148-C483321AD2D9}">
          <dgm14:cNvPr xmlns:dgm14="http://schemas.microsoft.com/office/drawing/2010/diagram" id="0" name="" descr="Bank"/>
        </a:ext>
      </dgm:extLst>
    </dgm:pt>
    <dgm:pt modelId="{DAF749AA-104B-4ECD-8973-25047B4C8381}" type="pres">
      <dgm:prSet presAssocID="{29643441-28BB-406F-9931-120C8B884517}" presName="spaceRect" presStyleCnt="0"/>
      <dgm:spPr/>
    </dgm:pt>
    <dgm:pt modelId="{2F1CA8A8-6BA9-4219-ABBA-6013CD218676}" type="pres">
      <dgm:prSet presAssocID="{29643441-28BB-406F-9931-120C8B884517}" presName="textRect" presStyleLbl="revTx" presStyleIdx="0" presStyleCnt="2" custScaleX="176056">
        <dgm:presLayoutVars>
          <dgm:chMax val="1"/>
          <dgm:chPref val="1"/>
        </dgm:presLayoutVars>
      </dgm:prSet>
      <dgm:spPr/>
      <dgm:t>
        <a:bodyPr/>
        <a:lstStyle/>
        <a:p>
          <a:endParaRPr lang="en-US"/>
        </a:p>
      </dgm:t>
    </dgm:pt>
    <dgm:pt modelId="{5D6F9F26-4814-4327-9782-6887ACC5BE35}" type="pres">
      <dgm:prSet presAssocID="{B404F139-DE09-437B-AD5B-BC84777477FA}" presName="sibTrans" presStyleCnt="0"/>
      <dgm:spPr/>
    </dgm:pt>
    <dgm:pt modelId="{F5749DEC-AC49-4817-B576-0D08F655103A}" type="pres">
      <dgm:prSet presAssocID="{33E4762E-F935-40D6-8C1A-F13BB6A890B1}" presName="compNode" presStyleCnt="0"/>
      <dgm:spPr/>
    </dgm:pt>
    <dgm:pt modelId="{9B8555A9-3484-45EE-8647-C741DF7C3BDE}" type="pres">
      <dgm:prSet presAssocID="{33E4762E-F935-40D6-8C1A-F13BB6A890B1}" presName="iconBgRect" presStyleLbl="bgShp" presStyleIdx="1" presStyleCnt="2"/>
      <dgm:spPr/>
    </dgm:pt>
    <dgm:pt modelId="{964ABA69-3702-4D5F-A7AF-4F93EFE74594}" type="pres">
      <dgm:prSet presAssocID="{33E4762E-F935-40D6-8C1A-F13BB6A890B1}"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extLst>
          </a:blip>
          <a:stretch>
            <a:fillRect/>
          </a:stretch>
        </a:blipFill>
        <a:ln>
          <a:noFill/>
        </a:ln>
      </dgm:spPr>
      <dgm:t>
        <a:bodyPr/>
        <a:lstStyle/>
        <a:p>
          <a:endParaRPr lang="en-US"/>
        </a:p>
      </dgm:t>
      <dgm:extLst>
        <a:ext uri="{E40237B7-FDA0-4F09-8148-C483321AD2D9}">
          <dgm14:cNvPr xmlns:dgm14="http://schemas.microsoft.com/office/drawing/2010/diagram" id="0" name="" descr="Dollar"/>
        </a:ext>
      </dgm:extLst>
    </dgm:pt>
    <dgm:pt modelId="{04621D7B-CE17-4CB6-A3EC-9CF19887F2F0}" type="pres">
      <dgm:prSet presAssocID="{33E4762E-F935-40D6-8C1A-F13BB6A890B1}" presName="spaceRect" presStyleCnt="0"/>
      <dgm:spPr/>
    </dgm:pt>
    <dgm:pt modelId="{5389C72D-4C75-4D6D-A98C-26DFE001EA76}" type="pres">
      <dgm:prSet presAssocID="{33E4762E-F935-40D6-8C1A-F13BB6A890B1}" presName="textRect" presStyleLbl="revTx" presStyleIdx="1" presStyleCnt="2" custScaleX="147936" custScaleY="90819">
        <dgm:presLayoutVars>
          <dgm:chMax val="1"/>
          <dgm:chPref val="1"/>
        </dgm:presLayoutVars>
      </dgm:prSet>
      <dgm:spPr/>
      <dgm:t>
        <a:bodyPr/>
        <a:lstStyle/>
        <a:p>
          <a:endParaRPr lang="en-US"/>
        </a:p>
      </dgm:t>
    </dgm:pt>
  </dgm:ptLst>
  <dgm:cxnLst>
    <dgm:cxn modelId="{14F110AE-E571-42E0-951F-8344936F648C}" type="presOf" srcId="{29643441-28BB-406F-9931-120C8B884517}" destId="{2F1CA8A8-6BA9-4219-ABBA-6013CD218676}" srcOrd="0" destOrd="0" presId="urn:microsoft.com/office/officeart/2018/5/layout/IconCircleLabelList"/>
    <dgm:cxn modelId="{1436C0CE-56C9-4137-B597-E6CFF7139872}" type="presOf" srcId="{F2BD32A9-6520-4889-B3E5-0ED820A2CD79}" destId="{512B16AD-92E3-4CE5-8017-A18A117747E2}" srcOrd="0" destOrd="0" presId="urn:microsoft.com/office/officeart/2018/5/layout/IconCircleLabelList"/>
    <dgm:cxn modelId="{4AEE1E91-151E-45DC-A5D4-C02A243B7780}" srcId="{F2BD32A9-6520-4889-B3E5-0ED820A2CD79}" destId="{29643441-28BB-406F-9931-120C8B884517}" srcOrd="0" destOrd="0" parTransId="{01BC5C8D-A1B2-457B-A7B2-DC66D63EDB0F}" sibTransId="{B404F139-DE09-437B-AD5B-BC84777477FA}"/>
    <dgm:cxn modelId="{25DFF6AC-3E61-42C9-9C18-FB78D0D51B2E}" srcId="{F2BD32A9-6520-4889-B3E5-0ED820A2CD79}" destId="{33E4762E-F935-40D6-8C1A-F13BB6A890B1}" srcOrd="1" destOrd="0" parTransId="{2E1B3E0C-7E47-4400-86A3-74C3EB91C94B}" sibTransId="{A2AD41D9-B2E3-465E-A946-9245BDC116E7}"/>
    <dgm:cxn modelId="{3BA54849-07A9-4EFA-863E-2FDD9E34D0AF}" type="presOf" srcId="{33E4762E-F935-40D6-8C1A-F13BB6A890B1}" destId="{5389C72D-4C75-4D6D-A98C-26DFE001EA76}" srcOrd="0" destOrd="0" presId="urn:microsoft.com/office/officeart/2018/5/layout/IconCircleLabelList"/>
    <dgm:cxn modelId="{55786291-B127-421C-A769-50D22A4D3A91}" type="presParOf" srcId="{512B16AD-92E3-4CE5-8017-A18A117747E2}" destId="{193CFF62-5742-4E28-A6F8-ECCCC2918BBD}" srcOrd="0" destOrd="0" presId="urn:microsoft.com/office/officeart/2018/5/layout/IconCircleLabelList"/>
    <dgm:cxn modelId="{EAB9C542-FAA6-417D-B2E8-0641281C1AEE}" type="presParOf" srcId="{193CFF62-5742-4E28-A6F8-ECCCC2918BBD}" destId="{1C45A3FA-D2C4-469B-906B-FAF0F9D77E5A}" srcOrd="0" destOrd="0" presId="urn:microsoft.com/office/officeart/2018/5/layout/IconCircleLabelList"/>
    <dgm:cxn modelId="{A83F6687-65C3-41ED-9253-99F295394E56}" type="presParOf" srcId="{193CFF62-5742-4E28-A6F8-ECCCC2918BBD}" destId="{68234933-842A-48E0-A9BC-6215D26ECEAE}" srcOrd="1" destOrd="0" presId="urn:microsoft.com/office/officeart/2018/5/layout/IconCircleLabelList"/>
    <dgm:cxn modelId="{C48047FA-065A-47BC-9093-48441474526B}" type="presParOf" srcId="{193CFF62-5742-4E28-A6F8-ECCCC2918BBD}" destId="{DAF749AA-104B-4ECD-8973-25047B4C8381}" srcOrd="2" destOrd="0" presId="urn:microsoft.com/office/officeart/2018/5/layout/IconCircleLabelList"/>
    <dgm:cxn modelId="{CB9EDDBB-5A0D-410F-B6A4-AEF2A168A6AB}" type="presParOf" srcId="{193CFF62-5742-4E28-A6F8-ECCCC2918BBD}" destId="{2F1CA8A8-6BA9-4219-ABBA-6013CD218676}" srcOrd="3" destOrd="0" presId="urn:microsoft.com/office/officeart/2018/5/layout/IconCircleLabelList"/>
    <dgm:cxn modelId="{D32D720E-6C86-40A2-85A7-E2A77B57EC39}" type="presParOf" srcId="{512B16AD-92E3-4CE5-8017-A18A117747E2}" destId="{5D6F9F26-4814-4327-9782-6887ACC5BE35}" srcOrd="1" destOrd="0" presId="urn:microsoft.com/office/officeart/2018/5/layout/IconCircleLabelList"/>
    <dgm:cxn modelId="{25745D57-42F6-43E6-8900-E2F0245C4208}" type="presParOf" srcId="{512B16AD-92E3-4CE5-8017-A18A117747E2}" destId="{F5749DEC-AC49-4817-B576-0D08F655103A}" srcOrd="2" destOrd="0" presId="urn:microsoft.com/office/officeart/2018/5/layout/IconCircleLabelList"/>
    <dgm:cxn modelId="{E4656305-5AC4-49D9-94BE-C9A8256B65BB}" type="presParOf" srcId="{F5749DEC-AC49-4817-B576-0D08F655103A}" destId="{9B8555A9-3484-45EE-8647-C741DF7C3BDE}" srcOrd="0" destOrd="0" presId="urn:microsoft.com/office/officeart/2018/5/layout/IconCircleLabelList"/>
    <dgm:cxn modelId="{2601DFDE-FC8D-4CCF-9720-09455F54109E}" type="presParOf" srcId="{F5749DEC-AC49-4817-B576-0D08F655103A}" destId="{964ABA69-3702-4D5F-A7AF-4F93EFE74594}" srcOrd="1" destOrd="0" presId="urn:microsoft.com/office/officeart/2018/5/layout/IconCircleLabelList"/>
    <dgm:cxn modelId="{56A116C0-E01C-41B7-892D-4058FC5ABB44}" type="presParOf" srcId="{F5749DEC-AC49-4817-B576-0D08F655103A}" destId="{04621D7B-CE17-4CB6-A3EC-9CF19887F2F0}" srcOrd="2" destOrd="0" presId="urn:microsoft.com/office/officeart/2018/5/layout/IconCircleLabelList"/>
    <dgm:cxn modelId="{C1EA2E0D-5EC2-4C67-9861-3DA80C5DC0C1}" type="presParOf" srcId="{F5749DEC-AC49-4817-B576-0D08F655103A}" destId="{5389C72D-4C75-4D6D-A98C-26DFE001EA7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C9957-17C7-4762-BEE9-3DEFB130CC9A}">
      <dsp:nvSpPr>
        <dsp:cNvPr id="0" name=""/>
        <dsp:cNvSpPr/>
      </dsp:nvSpPr>
      <dsp:spPr>
        <a:xfrm>
          <a:off x="-4903293" y="-751377"/>
          <a:ext cx="5839835" cy="5839835"/>
        </a:xfrm>
        <a:prstGeom prst="blockArc">
          <a:avLst>
            <a:gd name="adj1" fmla="val 18900000"/>
            <a:gd name="adj2" fmla="val 2700000"/>
            <a:gd name="adj3" fmla="val 370"/>
          </a:avLst>
        </a:pr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F53C29-7AAA-47F0-8153-E1441BF0F34F}">
      <dsp:nvSpPr>
        <dsp:cNvPr id="0" name=""/>
        <dsp:cNvSpPr/>
      </dsp:nvSpPr>
      <dsp:spPr>
        <a:xfrm>
          <a:off x="602338" y="433708"/>
          <a:ext cx="6474211" cy="867416"/>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8511" tIns="48260" rIns="48260" bIns="48260" numCol="1" spcCol="1270" anchor="ctr" anchorCtr="0">
          <a:noAutofit/>
        </a:bodyPr>
        <a:lstStyle/>
        <a:p>
          <a:pPr lvl="0" algn="l" defTabSz="844550">
            <a:lnSpc>
              <a:spcPct val="90000"/>
            </a:lnSpc>
            <a:spcBef>
              <a:spcPct val="0"/>
            </a:spcBef>
            <a:spcAft>
              <a:spcPct val="35000"/>
            </a:spcAft>
          </a:pPr>
          <a:r>
            <a:rPr lang="en-US" sz="1900" kern="1200" dirty="0"/>
            <a:t>Small Business Administration (SBA) </a:t>
          </a:r>
        </a:p>
      </dsp:txBody>
      <dsp:txXfrm>
        <a:off x="602338" y="433708"/>
        <a:ext cx="6474211" cy="867416"/>
      </dsp:txXfrm>
    </dsp:sp>
    <dsp:sp modelId="{6D97B1D4-8152-478E-AEEC-DBD785E41B30}">
      <dsp:nvSpPr>
        <dsp:cNvPr id="0" name=""/>
        <dsp:cNvSpPr/>
      </dsp:nvSpPr>
      <dsp:spPr>
        <a:xfrm>
          <a:off x="60203" y="325281"/>
          <a:ext cx="1084270" cy="1084270"/>
        </a:xfrm>
        <a:prstGeom prst="ellipse">
          <a:avLst/>
        </a:prstGeom>
        <a:solidFill>
          <a:schemeClr val="tx2"/>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26442F-98BF-4B5A-9312-6FE4CC4E177E}">
      <dsp:nvSpPr>
        <dsp:cNvPr id="0" name=""/>
        <dsp:cNvSpPr/>
      </dsp:nvSpPr>
      <dsp:spPr>
        <a:xfrm>
          <a:off x="917644" y="1734832"/>
          <a:ext cx="6158905" cy="867416"/>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8511" tIns="48260" rIns="48260" bIns="48260" numCol="1" spcCol="1270" anchor="t" anchorCtr="0">
          <a:noAutofit/>
        </a:bodyPr>
        <a:lstStyle/>
        <a:p>
          <a:pPr lvl="0" algn="l" defTabSz="844550">
            <a:lnSpc>
              <a:spcPct val="90000"/>
            </a:lnSpc>
            <a:spcBef>
              <a:spcPct val="0"/>
            </a:spcBef>
            <a:spcAft>
              <a:spcPct val="35000"/>
            </a:spcAft>
          </a:pPr>
          <a:r>
            <a:rPr lang="en-US" sz="1900" kern="1200" dirty="0"/>
            <a:t>VI Small Business Development Center (SBDC)</a:t>
          </a:r>
        </a:p>
        <a:p>
          <a:pPr marL="114300" lvl="1" indent="-114300" algn="l" defTabSz="666750">
            <a:lnSpc>
              <a:spcPct val="90000"/>
            </a:lnSpc>
            <a:spcBef>
              <a:spcPct val="0"/>
            </a:spcBef>
            <a:spcAft>
              <a:spcPct val="15000"/>
            </a:spcAft>
            <a:buChar char="••"/>
          </a:pPr>
          <a:r>
            <a:rPr lang="en-US" sz="1500" kern="1200" dirty="0"/>
            <a:t>Technical Assistance</a:t>
          </a:r>
        </a:p>
      </dsp:txBody>
      <dsp:txXfrm>
        <a:off x="917644" y="1734832"/>
        <a:ext cx="6158905" cy="867416"/>
      </dsp:txXfrm>
    </dsp:sp>
    <dsp:sp modelId="{D8A9A3EE-4532-4756-B645-6D78253CD3C4}">
      <dsp:nvSpPr>
        <dsp:cNvPr id="0" name=""/>
        <dsp:cNvSpPr/>
      </dsp:nvSpPr>
      <dsp:spPr>
        <a:xfrm>
          <a:off x="375509" y="1626405"/>
          <a:ext cx="1084270" cy="1084270"/>
        </a:xfrm>
        <a:prstGeom prst="ellipse">
          <a:avLst/>
        </a:prstGeom>
        <a:solidFill>
          <a:schemeClr val="tx2"/>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3F3E73-54E2-4AD5-8EB5-2BFA690F71C5}">
      <dsp:nvSpPr>
        <dsp:cNvPr id="0" name=""/>
        <dsp:cNvSpPr/>
      </dsp:nvSpPr>
      <dsp:spPr>
        <a:xfrm>
          <a:off x="602338" y="3035956"/>
          <a:ext cx="6474211" cy="867416"/>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8511" tIns="48260" rIns="48260" bIns="48260" numCol="1" spcCol="1270" anchor="ctr" anchorCtr="0">
          <a:noAutofit/>
        </a:bodyPr>
        <a:lstStyle/>
        <a:p>
          <a:pPr lvl="0" algn="l" defTabSz="844550">
            <a:lnSpc>
              <a:spcPct val="90000"/>
            </a:lnSpc>
            <a:spcBef>
              <a:spcPct val="0"/>
            </a:spcBef>
            <a:spcAft>
              <a:spcPct val="35000"/>
            </a:spcAft>
          </a:pPr>
          <a:r>
            <a:rPr lang="en-US" sz="1900" kern="1200" smtClean="0"/>
            <a:t>VIEDA’s Economic Development Bank (EDB)</a:t>
          </a:r>
          <a:endParaRPr lang="en-US" sz="1900" kern="1200" dirty="0"/>
        </a:p>
      </dsp:txBody>
      <dsp:txXfrm>
        <a:off x="602338" y="3035956"/>
        <a:ext cx="6474211" cy="867416"/>
      </dsp:txXfrm>
    </dsp:sp>
    <dsp:sp modelId="{BAB7357B-0ECE-4E76-95E3-3D4CFC778EA8}">
      <dsp:nvSpPr>
        <dsp:cNvPr id="0" name=""/>
        <dsp:cNvSpPr/>
      </dsp:nvSpPr>
      <dsp:spPr>
        <a:xfrm>
          <a:off x="60203" y="2927529"/>
          <a:ext cx="1084270" cy="1084270"/>
        </a:xfrm>
        <a:prstGeom prst="ellipse">
          <a:avLst/>
        </a:prstGeom>
        <a:solidFill>
          <a:schemeClr val="lt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A8DDA-E7E9-4D53-B0BC-569640CE70DF}">
      <dsp:nvSpPr>
        <dsp:cNvPr id="0" name=""/>
        <dsp:cNvSpPr/>
      </dsp:nvSpPr>
      <dsp:spPr>
        <a:xfrm>
          <a:off x="1892" y="0"/>
          <a:ext cx="2944849" cy="4126904"/>
        </a:xfrm>
        <a:prstGeom prst="roundRect">
          <a:avLst>
            <a:gd name="adj" fmla="val 10000"/>
          </a:avLst>
        </a:prstGeom>
        <a:gradFill rotWithShape="0">
          <a:gsLst>
            <a:gs pos="0">
              <a:schemeClr val="lt1">
                <a:hueOff val="0"/>
                <a:satOff val="0"/>
                <a:lumOff val="0"/>
                <a:alphaOff val="0"/>
                <a:tint val="98000"/>
                <a:hueMod val="94000"/>
                <a:satMod val="130000"/>
                <a:lumMod val="128000"/>
              </a:schemeClr>
            </a:gs>
            <a:gs pos="100000">
              <a:schemeClr val="l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000" b="1" kern="1200" dirty="0" smtClean="0"/>
            <a:t>Monique Samuel</a:t>
          </a:r>
        </a:p>
        <a:p>
          <a:pPr lvl="0" algn="ctr" defTabSz="889000">
            <a:lnSpc>
              <a:spcPct val="90000"/>
            </a:lnSpc>
            <a:spcBef>
              <a:spcPct val="0"/>
            </a:spcBef>
            <a:spcAft>
              <a:spcPct val="35000"/>
            </a:spcAft>
          </a:pPr>
          <a:r>
            <a:rPr lang="en-US" sz="2000" kern="1200" dirty="0" smtClean="0"/>
            <a:t>Acting Director of Lending</a:t>
          </a:r>
        </a:p>
        <a:p>
          <a:pPr lvl="0" algn="ctr" defTabSz="889000">
            <a:lnSpc>
              <a:spcPct val="90000"/>
            </a:lnSpc>
            <a:spcBef>
              <a:spcPct val="0"/>
            </a:spcBef>
            <a:spcAft>
              <a:spcPct val="35000"/>
            </a:spcAft>
          </a:pPr>
          <a:endParaRPr lang="en-US" sz="1800" kern="1200" dirty="0" smtClean="0"/>
        </a:p>
        <a:p>
          <a:pPr lvl="0" algn="ctr" defTabSz="889000">
            <a:lnSpc>
              <a:spcPct val="90000"/>
            </a:lnSpc>
            <a:spcBef>
              <a:spcPct val="0"/>
            </a:spcBef>
            <a:spcAft>
              <a:spcPct val="35000"/>
            </a:spcAft>
          </a:pPr>
          <a:r>
            <a:rPr lang="en-US" sz="1800" kern="1200" dirty="0" smtClean="0"/>
            <a:t>Economic Development Bank</a:t>
          </a:r>
          <a:endParaRPr lang="en-US" sz="1800" kern="1200" dirty="0"/>
        </a:p>
      </dsp:txBody>
      <dsp:txXfrm>
        <a:off x="1892" y="1650761"/>
        <a:ext cx="2944849" cy="1650761"/>
      </dsp:txXfrm>
    </dsp:sp>
    <dsp:sp modelId="{CEDA4A9C-BCAB-4449-A5A3-1D80F27E438E}">
      <dsp:nvSpPr>
        <dsp:cNvPr id="0" name=""/>
        <dsp:cNvSpPr/>
      </dsp:nvSpPr>
      <dsp:spPr>
        <a:xfrm>
          <a:off x="845978" y="358104"/>
          <a:ext cx="1256677" cy="11532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3EDB975-E8A6-461A-8807-34B2A85C503F}">
      <dsp:nvSpPr>
        <dsp:cNvPr id="0" name=""/>
        <dsp:cNvSpPr/>
      </dsp:nvSpPr>
      <dsp:spPr>
        <a:xfrm>
          <a:off x="3035087" y="0"/>
          <a:ext cx="2944849" cy="4126904"/>
        </a:xfrm>
        <a:prstGeom prst="roundRect">
          <a:avLst>
            <a:gd name="adj" fmla="val 10000"/>
          </a:avLst>
        </a:prstGeom>
        <a:gradFill rotWithShape="0">
          <a:gsLst>
            <a:gs pos="0">
              <a:schemeClr val="lt1">
                <a:hueOff val="0"/>
                <a:satOff val="0"/>
                <a:lumOff val="0"/>
                <a:alphaOff val="0"/>
                <a:tint val="98000"/>
                <a:hueMod val="94000"/>
                <a:satMod val="130000"/>
                <a:lumMod val="128000"/>
              </a:schemeClr>
            </a:gs>
            <a:gs pos="100000">
              <a:schemeClr val="l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Ted Gutierrez</a:t>
          </a:r>
        </a:p>
        <a:p>
          <a:pPr lvl="0" algn="ctr" defTabSz="889000">
            <a:lnSpc>
              <a:spcPct val="90000"/>
            </a:lnSpc>
            <a:spcBef>
              <a:spcPct val="0"/>
            </a:spcBef>
            <a:spcAft>
              <a:spcPct val="35000"/>
            </a:spcAft>
          </a:pPr>
          <a:r>
            <a:rPr lang="en-US" sz="2000" kern="1200" dirty="0"/>
            <a:t>State Director</a:t>
          </a:r>
        </a:p>
        <a:p>
          <a:pPr lvl="0" algn="ctr" defTabSz="889000">
            <a:lnSpc>
              <a:spcPct val="90000"/>
            </a:lnSpc>
            <a:spcBef>
              <a:spcPct val="0"/>
            </a:spcBef>
            <a:spcAft>
              <a:spcPct val="35000"/>
            </a:spcAft>
          </a:pPr>
          <a:endParaRPr lang="en-US" sz="2400" kern="1200" dirty="0"/>
        </a:p>
        <a:p>
          <a:pPr lvl="0" algn="ctr" defTabSz="889000">
            <a:lnSpc>
              <a:spcPct val="90000"/>
            </a:lnSpc>
            <a:spcBef>
              <a:spcPct val="0"/>
            </a:spcBef>
            <a:spcAft>
              <a:spcPct val="35000"/>
            </a:spcAft>
          </a:pPr>
          <a:r>
            <a:rPr lang="en-US" sz="1800" kern="1200" dirty="0"/>
            <a:t>VI Small Business Development </a:t>
          </a:r>
          <a:r>
            <a:rPr lang="en-US" sz="1800" kern="1200" dirty="0" smtClean="0"/>
            <a:t>Center</a:t>
          </a:r>
          <a:endParaRPr lang="en-US" sz="1800" kern="1200" dirty="0"/>
        </a:p>
      </dsp:txBody>
      <dsp:txXfrm>
        <a:off x="3035087" y="1650761"/>
        <a:ext cx="2944849" cy="1650761"/>
      </dsp:txXfrm>
    </dsp:sp>
    <dsp:sp modelId="{00328099-0CEC-40F1-B4B6-F9582C24D3F2}">
      <dsp:nvSpPr>
        <dsp:cNvPr id="0" name=""/>
        <dsp:cNvSpPr/>
      </dsp:nvSpPr>
      <dsp:spPr>
        <a:xfrm>
          <a:off x="3971791" y="390839"/>
          <a:ext cx="1071441" cy="108780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51360D4-4AA0-4E6C-8FFF-14FD878046B2}">
      <dsp:nvSpPr>
        <dsp:cNvPr id="0" name=""/>
        <dsp:cNvSpPr/>
      </dsp:nvSpPr>
      <dsp:spPr>
        <a:xfrm>
          <a:off x="6068282" y="0"/>
          <a:ext cx="2944849" cy="4126904"/>
        </a:xfrm>
        <a:prstGeom prst="roundRect">
          <a:avLst>
            <a:gd name="adj" fmla="val 10000"/>
          </a:avLst>
        </a:prstGeom>
        <a:gradFill rotWithShape="0">
          <a:gsLst>
            <a:gs pos="0">
              <a:schemeClr val="lt1">
                <a:hueOff val="0"/>
                <a:satOff val="0"/>
                <a:lumOff val="0"/>
                <a:alphaOff val="0"/>
                <a:tint val="98000"/>
                <a:hueMod val="94000"/>
                <a:satMod val="130000"/>
                <a:lumMod val="128000"/>
              </a:schemeClr>
            </a:gs>
            <a:gs pos="100000">
              <a:schemeClr val="l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Wayne Huddleston</a:t>
          </a:r>
        </a:p>
        <a:p>
          <a:pPr lvl="0" algn="ctr" defTabSz="889000">
            <a:lnSpc>
              <a:spcPct val="90000"/>
            </a:lnSpc>
            <a:spcBef>
              <a:spcPct val="0"/>
            </a:spcBef>
            <a:spcAft>
              <a:spcPct val="35000"/>
            </a:spcAft>
          </a:pPr>
          <a:r>
            <a:rPr lang="en-US" sz="2000" kern="1200" dirty="0" smtClean="0"/>
            <a:t>Senior Area Manager</a:t>
          </a:r>
        </a:p>
        <a:p>
          <a:pPr lvl="0" algn="ctr" defTabSz="889000">
            <a:lnSpc>
              <a:spcPct val="90000"/>
            </a:lnSpc>
            <a:spcBef>
              <a:spcPct val="0"/>
            </a:spcBef>
            <a:spcAft>
              <a:spcPct val="35000"/>
            </a:spcAft>
          </a:pPr>
          <a:endParaRPr lang="en-US" sz="2400" kern="1200" dirty="0" smtClean="0"/>
        </a:p>
        <a:p>
          <a:pPr lvl="0" algn="ctr" defTabSz="889000">
            <a:lnSpc>
              <a:spcPct val="90000"/>
            </a:lnSpc>
            <a:spcBef>
              <a:spcPct val="0"/>
            </a:spcBef>
            <a:spcAft>
              <a:spcPct val="35000"/>
            </a:spcAft>
          </a:pPr>
          <a:r>
            <a:rPr lang="en-US" sz="1800" kern="1200" dirty="0" smtClean="0"/>
            <a:t>Small Business Administration</a:t>
          </a:r>
          <a:endParaRPr lang="en-US" sz="1800" kern="1200" dirty="0"/>
        </a:p>
      </dsp:txBody>
      <dsp:txXfrm>
        <a:off x="6068282" y="1650761"/>
        <a:ext cx="2944849" cy="1650761"/>
      </dsp:txXfrm>
    </dsp:sp>
    <dsp:sp modelId="{FE981C61-D05A-4B5F-B4BB-7AE37517E957}">
      <dsp:nvSpPr>
        <dsp:cNvPr id="0" name=""/>
        <dsp:cNvSpPr/>
      </dsp:nvSpPr>
      <dsp:spPr>
        <a:xfrm>
          <a:off x="7011171" y="403194"/>
          <a:ext cx="1059072" cy="10630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88FEF0-12DC-4B87-A6BE-C01BA9C86F90}">
      <dsp:nvSpPr>
        <dsp:cNvPr id="0" name=""/>
        <dsp:cNvSpPr/>
      </dsp:nvSpPr>
      <dsp:spPr>
        <a:xfrm flipV="1">
          <a:off x="1167631" y="3654825"/>
          <a:ext cx="6685401" cy="392419"/>
        </a:xfrm>
        <a:prstGeom prst="leftRightArrow">
          <a:avLst/>
        </a:prstGeom>
        <a:solidFill>
          <a:schemeClr val="tx2">
            <a:lumMod val="50000"/>
          </a:schemeClr>
        </a:solidFill>
        <a:ln>
          <a:noFill/>
        </a:ln>
        <a:effectLst>
          <a:outerShdw blurRad="50800" dist="38100" dir="5400000" rotWithShape="0">
            <a:srgbClr val="000000">
              <a:alpha val="46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5A3FA-D2C4-469B-906B-FAF0F9D77E5A}">
      <dsp:nvSpPr>
        <dsp:cNvPr id="0" name=""/>
        <dsp:cNvSpPr/>
      </dsp:nvSpPr>
      <dsp:spPr>
        <a:xfrm>
          <a:off x="856760" y="1110128"/>
          <a:ext cx="907136" cy="9071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34933-842A-48E0-A9BC-6215D26ECEAE}">
      <dsp:nvSpPr>
        <dsp:cNvPr id="0" name=""/>
        <dsp:cNvSpPr/>
      </dsp:nvSpPr>
      <dsp:spPr>
        <a:xfrm>
          <a:off x="1050084" y="1303452"/>
          <a:ext cx="520488" cy="52048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1CA8A8-6BA9-4219-ABBA-6013CD218676}">
      <dsp:nvSpPr>
        <dsp:cNvPr id="0" name=""/>
        <dsp:cNvSpPr/>
      </dsp:nvSpPr>
      <dsp:spPr>
        <a:xfrm>
          <a:off x="1255" y="2299815"/>
          <a:ext cx="2618145" cy="78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defRPr cap="all"/>
          </a:pPr>
          <a:r>
            <a:rPr lang="en-US" sz="1600" b="1" kern="1200" cap="none" dirty="0">
              <a:solidFill>
                <a:schemeClr val="tx1"/>
              </a:solidFill>
              <a:latin typeface="Franklin Gothic Book" panose="020B0503020102020204" pitchFamily="34" charset="0"/>
            </a:rPr>
            <a:t>The Government Development Bank (GDB) and Small Business Development Agency (SBDA) provides technical support, business counseling and guidance to small businesses in USVI. In May 2014, The Economic Development Bank for the United States Virgin Islands (EDB) was enacted by law to assume the functions of these two entities. </a:t>
          </a:r>
        </a:p>
      </dsp:txBody>
      <dsp:txXfrm>
        <a:off x="1255" y="2299815"/>
        <a:ext cx="2618145" cy="782065"/>
      </dsp:txXfrm>
    </dsp:sp>
    <dsp:sp modelId="{9B8555A9-3484-45EE-8647-C741DF7C3BDE}">
      <dsp:nvSpPr>
        <dsp:cNvPr id="0" name=""/>
        <dsp:cNvSpPr/>
      </dsp:nvSpPr>
      <dsp:spPr>
        <a:xfrm>
          <a:off x="3526061" y="1128078"/>
          <a:ext cx="907136" cy="9071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ABA69-3702-4D5F-A7AF-4F93EFE74594}">
      <dsp:nvSpPr>
        <dsp:cNvPr id="0" name=""/>
        <dsp:cNvSpPr/>
      </dsp:nvSpPr>
      <dsp:spPr>
        <a:xfrm>
          <a:off x="3719386" y="1321402"/>
          <a:ext cx="520488" cy="520488"/>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89C72D-4C75-4D6D-A98C-26DFE001EA76}">
      <dsp:nvSpPr>
        <dsp:cNvPr id="0" name=""/>
        <dsp:cNvSpPr/>
      </dsp:nvSpPr>
      <dsp:spPr>
        <a:xfrm>
          <a:off x="2879645" y="2353666"/>
          <a:ext cx="2199970" cy="71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defRPr cap="all"/>
          </a:pPr>
          <a:r>
            <a:rPr lang="en-US" sz="2000" b="1" kern="1200" cap="none" dirty="0">
              <a:solidFill>
                <a:schemeClr val="tx1"/>
              </a:solidFill>
              <a:latin typeface="Franklin Gothic Book" panose="020B0503020102020204" pitchFamily="34" charset="0"/>
            </a:rPr>
            <a:t>The EDB provides loans to existing and start-up businesses thereby creating and maintaining jobs in the territory and is responsible for the credit administration of its loan portfolio.</a:t>
          </a:r>
          <a:endParaRPr lang="en-US" sz="2000" kern="1200" cap="none" dirty="0">
            <a:solidFill>
              <a:schemeClr val="tx1"/>
            </a:solidFill>
            <a:latin typeface="Franklin Gothic Book" panose="020B0503020102020204" pitchFamily="34" charset="0"/>
          </a:endParaRPr>
        </a:p>
      </dsp:txBody>
      <dsp:txXfrm>
        <a:off x="2879645" y="2353666"/>
        <a:ext cx="2199970" cy="71026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7/29/2020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dirty="0"/>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7/29/2020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dirty="0"/>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F9508-EB51-4B53-B821-0889E189E12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3186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54025"/>
            <a:ext cx="5832475" cy="437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11</a:t>
            </a:fld>
            <a:endParaRPr lang="en-US"/>
          </a:p>
        </p:txBody>
      </p:sp>
    </p:spTree>
    <p:extLst>
      <p:ext uri="{BB962C8B-B14F-4D97-AF65-F5344CB8AC3E}">
        <p14:creationId xmlns:p14="http://schemas.microsoft.com/office/powerpoint/2010/main" val="2909906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54025"/>
            <a:ext cx="5832475"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452140A9-11FD-AB46-B99D-C1331D8D84D1}" type="slidenum">
              <a:rPr lang="en-US" smtClean="0"/>
              <a:t>12</a:t>
            </a:fld>
            <a:endParaRPr lang="en-US"/>
          </a:p>
        </p:txBody>
      </p:sp>
    </p:spTree>
    <p:extLst>
      <p:ext uri="{BB962C8B-B14F-4D97-AF65-F5344CB8AC3E}">
        <p14:creationId xmlns:p14="http://schemas.microsoft.com/office/powerpoint/2010/main" val="3162737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54025"/>
            <a:ext cx="5832475"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148351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577CFC-BE7D-447F-8F0C-DE372D3B1510}" type="slidenum">
              <a:rPr lang="en-029" altLang="en-US" smtClean="0">
                <a:solidFill>
                  <a:srgbClr val="000000"/>
                </a:solidFill>
              </a:rPr>
              <a:pPr>
                <a:spcBef>
                  <a:spcPct val="0"/>
                </a:spcBef>
              </a:pPr>
              <a:t>20</a:t>
            </a:fld>
            <a:endParaRPr lang="en-029" altLang="en-US" smtClean="0">
              <a:solidFill>
                <a:srgbClr val="000000"/>
              </a:solidFill>
            </a:endParaRPr>
          </a:p>
        </p:txBody>
      </p:sp>
    </p:spTree>
    <p:extLst>
      <p:ext uri="{BB962C8B-B14F-4D97-AF65-F5344CB8AC3E}">
        <p14:creationId xmlns:p14="http://schemas.microsoft.com/office/powerpoint/2010/main" val="89997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D85632-80B8-44F1-B980-C622FB8968F8}" type="slidenum">
              <a:rPr lang="en-US" altLang="en-US" smtClean="0">
                <a:solidFill>
                  <a:srgbClr val="000000"/>
                </a:solidFill>
                <a:latin typeface="Calibri" panose="020F0502020204030204" pitchFamily="34" charset="0"/>
              </a:rPr>
              <a:pPr/>
              <a:t>21</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27678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4F25C4-04ED-4B3C-96C4-D4135C887593}" type="slidenum">
              <a:rPr lang="en-US" altLang="en-US" smtClean="0">
                <a:solidFill>
                  <a:prstClr val="black"/>
                </a:solidFill>
                <a:latin typeface="Calibri" panose="020F0502020204030204" pitchFamily="34" charset="0"/>
              </a:rPr>
              <a:pPr/>
              <a:t>22</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42050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F9508-EB51-4B53-B821-0889E189E12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8120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3</a:t>
            </a:fld>
            <a:endParaRPr lang="en-US" dirty="0"/>
          </a:p>
        </p:txBody>
      </p:sp>
    </p:spTree>
    <p:extLst>
      <p:ext uri="{BB962C8B-B14F-4D97-AF65-F5344CB8AC3E}">
        <p14:creationId xmlns:p14="http://schemas.microsoft.com/office/powerpoint/2010/main" val="344443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4</a:t>
            </a:fld>
            <a:endParaRPr lang="en-US" dirty="0"/>
          </a:p>
        </p:txBody>
      </p:sp>
    </p:spTree>
    <p:extLst>
      <p:ext uri="{BB962C8B-B14F-4D97-AF65-F5344CB8AC3E}">
        <p14:creationId xmlns:p14="http://schemas.microsoft.com/office/powerpoint/2010/main" val="284485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5</a:t>
            </a:fld>
            <a:endParaRPr lang="en-US" dirty="0"/>
          </a:p>
        </p:txBody>
      </p:sp>
    </p:spTree>
    <p:extLst>
      <p:ext uri="{BB962C8B-B14F-4D97-AF65-F5344CB8AC3E}">
        <p14:creationId xmlns:p14="http://schemas.microsoft.com/office/powerpoint/2010/main" val="360703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6</a:t>
            </a:fld>
            <a:endParaRPr lang="en-US" dirty="0"/>
          </a:p>
        </p:txBody>
      </p:sp>
    </p:spTree>
    <p:extLst>
      <p:ext uri="{BB962C8B-B14F-4D97-AF65-F5344CB8AC3E}">
        <p14:creationId xmlns:p14="http://schemas.microsoft.com/office/powerpoint/2010/main" val="148854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8</a:t>
            </a:fld>
            <a:endParaRPr lang="en-US" dirty="0"/>
          </a:p>
        </p:txBody>
      </p:sp>
    </p:spTree>
    <p:extLst>
      <p:ext uri="{BB962C8B-B14F-4D97-AF65-F5344CB8AC3E}">
        <p14:creationId xmlns:p14="http://schemas.microsoft.com/office/powerpoint/2010/main" val="18272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54025"/>
            <a:ext cx="5832475"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452140A9-11FD-AB46-B99D-C1331D8D84D1}" type="slidenum">
              <a:rPr lang="en-US" smtClean="0"/>
              <a:t>9</a:t>
            </a:fld>
            <a:endParaRPr lang="en-US"/>
          </a:p>
        </p:txBody>
      </p:sp>
    </p:spTree>
    <p:extLst>
      <p:ext uri="{BB962C8B-B14F-4D97-AF65-F5344CB8AC3E}">
        <p14:creationId xmlns:p14="http://schemas.microsoft.com/office/powerpoint/2010/main" val="287825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54025"/>
            <a:ext cx="5832475"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2596286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July 29,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July 29,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July 29,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July 29,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July 29,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July 29,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4812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39748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502715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78737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895522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048153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260479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52003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849023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975738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514017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r>
              <a:rPr lang="en-US" sz="6000" dirty="0">
                <a:solidFill>
                  <a:prstClr val="white"/>
                </a:solidFill>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algn="r"/>
            <a:r>
              <a:rPr lang="en-US" sz="6000" dirty="0">
                <a:solidFill>
                  <a:prstClr val="white"/>
                </a:solidFill>
              </a:rPr>
              <a:t>”</a:t>
            </a:r>
          </a:p>
        </p:txBody>
      </p:sp>
    </p:spTree>
    <p:extLst>
      <p:ext uri="{BB962C8B-B14F-4D97-AF65-F5344CB8AC3E}">
        <p14:creationId xmlns:p14="http://schemas.microsoft.com/office/powerpoint/2010/main" val="1161997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71356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r>
              <a:rPr lang="en-US" sz="6000" dirty="0">
                <a:solidFill>
                  <a:prstClr val="white"/>
                </a:solidFill>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algn="r"/>
            <a:r>
              <a:rPr lang="en-US" sz="6000" dirty="0">
                <a:solidFill>
                  <a:prstClr val="white"/>
                </a:solidFill>
              </a:rPr>
              <a:t>”</a:t>
            </a:r>
          </a:p>
        </p:txBody>
      </p:sp>
    </p:spTree>
    <p:extLst>
      <p:ext uri="{BB962C8B-B14F-4D97-AF65-F5344CB8AC3E}">
        <p14:creationId xmlns:p14="http://schemas.microsoft.com/office/powerpoint/2010/main" val="174297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11184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219056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044573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391141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478592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1" name="Picture Placeholder 6"/>
          <p:cNvSpPr>
            <a:spLocks noGrp="1"/>
          </p:cNvSpPr>
          <p:nvPr>
            <p:ph type="pic" sz="quarter" idx="14"/>
          </p:nvPr>
        </p:nvSpPr>
        <p:spPr>
          <a:xfrm>
            <a:off x="3127807" y="1709717"/>
            <a:ext cx="2894171" cy="2597126"/>
          </a:xfrm>
        </p:spPr>
        <p:txBody>
          <a:bodyPr/>
          <a:lstStyle/>
          <a:p>
            <a:endParaRPr lang="en-US"/>
          </a:p>
        </p:txBody>
      </p:sp>
      <p:sp>
        <p:nvSpPr>
          <p:cNvPr id="7" name="Picture Placeholder 6"/>
          <p:cNvSpPr>
            <a:spLocks noGrp="1"/>
          </p:cNvSpPr>
          <p:nvPr>
            <p:ph type="pic" sz="quarter" idx="13"/>
          </p:nvPr>
        </p:nvSpPr>
        <p:spPr>
          <a:xfrm>
            <a:off x="128975" y="1709717"/>
            <a:ext cx="2899974" cy="2597126"/>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
        <p:nvSpPr>
          <p:cNvPr id="12" name="Picture Placeholder 6"/>
          <p:cNvSpPr>
            <a:spLocks noGrp="1"/>
          </p:cNvSpPr>
          <p:nvPr>
            <p:ph type="pic" sz="quarter" idx="15"/>
          </p:nvPr>
        </p:nvSpPr>
        <p:spPr>
          <a:xfrm>
            <a:off x="6120835" y="1709717"/>
            <a:ext cx="2898122" cy="2597126"/>
          </a:xfrm>
        </p:spPr>
        <p:txBody>
          <a:bodyPr/>
          <a:lstStyle/>
          <a:p>
            <a:endParaRPr lang="en-US"/>
          </a:p>
        </p:txBody>
      </p:sp>
    </p:spTree>
    <p:extLst>
      <p:ext uri="{BB962C8B-B14F-4D97-AF65-F5344CB8AC3E}">
        <p14:creationId xmlns:p14="http://schemas.microsoft.com/office/powerpoint/2010/main" val="2132940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Picture Placeholder 6"/>
          <p:cNvSpPr>
            <a:spLocks noGrp="1"/>
          </p:cNvSpPr>
          <p:nvPr>
            <p:ph type="pic" sz="quarter" idx="14"/>
          </p:nvPr>
        </p:nvSpPr>
        <p:spPr>
          <a:xfrm>
            <a:off x="3028948" y="1690324"/>
            <a:ext cx="3067040" cy="4062126"/>
          </a:xfrm>
        </p:spPr>
        <p:txBody>
          <a:bodyPr/>
          <a:lstStyle/>
          <a:p>
            <a:endParaRPr lang="en-US"/>
          </a:p>
        </p:txBody>
      </p:sp>
      <p:sp>
        <p:nvSpPr>
          <p:cNvPr id="7" name="Picture Placeholder 6"/>
          <p:cNvSpPr>
            <a:spLocks noGrp="1"/>
          </p:cNvSpPr>
          <p:nvPr>
            <p:ph type="pic" sz="quarter" idx="13"/>
          </p:nvPr>
        </p:nvSpPr>
        <p:spPr>
          <a:xfrm>
            <a:off x="0" y="1690324"/>
            <a:ext cx="3047994" cy="4062126"/>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
        <p:nvSpPr>
          <p:cNvPr id="12" name="Picture Placeholder 6"/>
          <p:cNvSpPr>
            <a:spLocks noGrp="1"/>
          </p:cNvSpPr>
          <p:nvPr>
            <p:ph type="pic" sz="quarter" idx="15"/>
          </p:nvPr>
        </p:nvSpPr>
        <p:spPr>
          <a:xfrm>
            <a:off x="6076942" y="1690324"/>
            <a:ext cx="3067058" cy="4062126"/>
          </a:xfrm>
        </p:spPr>
        <p:txBody>
          <a:bodyPr/>
          <a:lstStyle/>
          <a:p>
            <a:endParaRPr lang="en-US"/>
          </a:p>
        </p:txBody>
      </p:sp>
    </p:spTree>
    <p:extLst>
      <p:ext uri="{BB962C8B-B14F-4D97-AF65-F5344CB8AC3E}">
        <p14:creationId xmlns:p14="http://schemas.microsoft.com/office/powerpoint/2010/main" val="2965540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5" name="Picture Placeholder 6"/>
          <p:cNvSpPr>
            <a:spLocks noGrp="1"/>
          </p:cNvSpPr>
          <p:nvPr>
            <p:ph type="pic" sz="quarter" idx="15"/>
          </p:nvPr>
        </p:nvSpPr>
        <p:spPr>
          <a:xfrm>
            <a:off x="4766582" y="4066485"/>
            <a:ext cx="1388327" cy="1932633"/>
          </a:xfrm>
        </p:spPr>
        <p:txBody>
          <a:bodyPr/>
          <a:lstStyle/>
          <a:p>
            <a:endParaRPr lang="en-US"/>
          </a:p>
        </p:txBody>
      </p:sp>
      <p:sp>
        <p:nvSpPr>
          <p:cNvPr id="16" name="Picture Placeholder 6"/>
          <p:cNvSpPr>
            <a:spLocks noGrp="1"/>
          </p:cNvSpPr>
          <p:nvPr>
            <p:ph type="pic" sz="quarter" idx="16"/>
          </p:nvPr>
        </p:nvSpPr>
        <p:spPr>
          <a:xfrm>
            <a:off x="4766583" y="1797220"/>
            <a:ext cx="1388327" cy="1932633"/>
          </a:xfrm>
        </p:spPr>
        <p:txBody>
          <a:bodyPr/>
          <a:lstStyle/>
          <a:p>
            <a:endParaRPr lang="en-US"/>
          </a:p>
        </p:txBody>
      </p:sp>
      <p:sp>
        <p:nvSpPr>
          <p:cNvPr id="14" name="Picture Placeholder 6"/>
          <p:cNvSpPr>
            <a:spLocks noGrp="1"/>
          </p:cNvSpPr>
          <p:nvPr>
            <p:ph type="pic" sz="quarter" idx="14"/>
          </p:nvPr>
        </p:nvSpPr>
        <p:spPr>
          <a:xfrm>
            <a:off x="695005" y="4066485"/>
            <a:ext cx="1388327" cy="1932633"/>
          </a:xfrm>
        </p:spPr>
        <p:txBody>
          <a:bodyPr/>
          <a:lstStyle/>
          <a:p>
            <a:endParaRPr lang="en-US"/>
          </a:p>
        </p:txBody>
      </p:sp>
      <p:sp>
        <p:nvSpPr>
          <p:cNvPr id="7" name="Picture Placeholder 6"/>
          <p:cNvSpPr>
            <a:spLocks noGrp="1"/>
          </p:cNvSpPr>
          <p:nvPr>
            <p:ph type="pic" sz="quarter" idx="13"/>
          </p:nvPr>
        </p:nvSpPr>
        <p:spPr>
          <a:xfrm>
            <a:off x="695005" y="1797220"/>
            <a:ext cx="1388327" cy="1932633"/>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744044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Picture Placeholder 6"/>
          <p:cNvSpPr>
            <a:spLocks noGrp="1"/>
          </p:cNvSpPr>
          <p:nvPr>
            <p:ph type="pic" sz="quarter" idx="15"/>
          </p:nvPr>
        </p:nvSpPr>
        <p:spPr>
          <a:xfrm>
            <a:off x="0" y="1690841"/>
            <a:ext cx="4578579" cy="4079510"/>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664824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11"/>
            <a:ext cx="1795815" cy="365125"/>
          </a:xfrm>
        </p:spPr>
        <p:txBody>
          <a:bodyPr/>
          <a:lstStyle/>
          <a:p>
            <a:fld id="{7634B77F-D597-4DDB-9B12-A02DD8D06668}" type="datetime4">
              <a:rPr lang="en-US" smtClean="0">
                <a:solidFill>
                  <a:srgbClr val="146194">
                    <a:lumMod val="50000"/>
                  </a:srgbClr>
                </a:solidFill>
              </a:rPr>
              <a:pPr/>
              <a:t>July 29, 2020</a:t>
            </a:fld>
            <a:endParaRPr lang="en-US" dirty="0">
              <a:solidFill>
                <a:srgbClr val="146194">
                  <a:lumMod val="50000"/>
                </a:srgbClr>
              </a:solidFill>
            </a:endParaRPr>
          </a:p>
        </p:txBody>
      </p:sp>
      <p:sp>
        <p:nvSpPr>
          <p:cNvPr id="9" name="Footer Placeholder 5"/>
          <p:cNvSpPr>
            <a:spLocks noGrp="1"/>
          </p:cNvSpPr>
          <p:nvPr>
            <p:ph type="ftr" sz="quarter" idx="11"/>
          </p:nvPr>
        </p:nvSpPr>
        <p:spPr>
          <a:xfrm>
            <a:off x="3028950" y="6194311"/>
            <a:ext cx="3086100" cy="365125"/>
          </a:xfrm>
        </p:spPr>
        <p:txBody>
          <a:bodyPr/>
          <a:lstStyle/>
          <a:p>
            <a:r>
              <a:rPr lang="en-US" dirty="0">
                <a:solidFill>
                  <a:srgbClr val="146194">
                    <a:lumMod val="50000"/>
                  </a:srgbClr>
                </a:solidFill>
              </a:rPr>
              <a:t>https://disasterloan.sba.gov/ela</a:t>
            </a:r>
          </a:p>
        </p:txBody>
      </p:sp>
      <p:sp>
        <p:nvSpPr>
          <p:cNvPr id="10" name="Slide Number Placeholder 6"/>
          <p:cNvSpPr>
            <a:spLocks noGrp="1"/>
          </p:cNvSpPr>
          <p:nvPr>
            <p:ph type="sldNum" sz="quarter" idx="12"/>
          </p:nvPr>
        </p:nvSpPr>
        <p:spPr>
          <a:xfrm>
            <a:off x="6796510" y="6194311"/>
            <a:ext cx="2057400" cy="365125"/>
          </a:xfrm>
        </p:spPr>
        <p:txBody>
          <a:bodyPr/>
          <a:lstStyle/>
          <a:p>
            <a:fld id="{B1AB44B9-F1EC-4F4B-88D4-413245C9CD3E}" type="slidenum">
              <a:rPr lang="en-US" smtClean="0">
                <a:solidFill>
                  <a:srgbClr val="146194">
                    <a:lumMod val="50000"/>
                  </a:srgbClr>
                </a:solidFill>
              </a:rPr>
              <a:pPr/>
              <a:t>‹#›</a:t>
            </a:fld>
            <a:endParaRPr lang="en-US" dirty="0">
              <a:solidFill>
                <a:srgbClr val="146194">
                  <a:lumMod val="50000"/>
                </a:srgbClr>
              </a:solidFill>
            </a:endParaRPr>
          </a:p>
        </p:txBody>
      </p:sp>
      <p:sp>
        <p:nvSpPr>
          <p:cNvPr id="11" name="Subtitle 2"/>
          <p:cNvSpPr>
            <a:spLocks noGrp="1"/>
          </p:cNvSpPr>
          <p:nvPr>
            <p:ph type="subTitle" idx="13"/>
          </p:nvPr>
        </p:nvSpPr>
        <p:spPr>
          <a:xfrm>
            <a:off x="628650" y="967516"/>
            <a:ext cx="7886700" cy="696071"/>
          </a:xfrm>
        </p:spPr>
        <p:txBody>
          <a:bodyPr>
            <a:normAutofit/>
          </a:bodyPr>
          <a:lstStyle>
            <a:lvl1pPr marL="0" indent="0" algn="ctr">
              <a:buNone/>
              <a:defRPr sz="886" b="1">
                <a:solidFill>
                  <a:srgbClr val="898989"/>
                </a:solidFill>
              </a:defRPr>
            </a:lvl1pPr>
            <a:lvl2pPr marL="192867" indent="0" algn="ctr">
              <a:buNone/>
              <a:defRPr sz="844"/>
            </a:lvl2pPr>
            <a:lvl3pPr marL="385734" indent="0" algn="ctr">
              <a:buNone/>
              <a:defRPr sz="760"/>
            </a:lvl3pPr>
            <a:lvl4pPr marL="578601" indent="0" algn="ctr">
              <a:buNone/>
              <a:defRPr sz="675"/>
            </a:lvl4pPr>
            <a:lvl5pPr marL="771468" indent="0" algn="ctr">
              <a:buNone/>
              <a:defRPr sz="675"/>
            </a:lvl5pPr>
            <a:lvl6pPr marL="964335" indent="0" algn="ctr">
              <a:buNone/>
              <a:defRPr sz="675"/>
            </a:lvl6pPr>
            <a:lvl7pPr marL="1157201" indent="0" algn="ctr">
              <a:buNone/>
              <a:defRPr sz="675"/>
            </a:lvl7pPr>
            <a:lvl8pPr marL="1350068" indent="0" algn="ctr">
              <a:buNone/>
              <a:defRPr sz="675"/>
            </a:lvl8pPr>
            <a:lvl9pPr marL="1542935" indent="0" algn="ctr">
              <a:buNone/>
              <a:defRPr sz="675"/>
            </a:lvl9pPr>
          </a:lstStyle>
          <a:p>
            <a:r>
              <a:rPr lang="en-US"/>
              <a:t>Click to edit Master subtitle style</a:t>
            </a:r>
            <a:endParaRPr lang="en-US" dirty="0"/>
          </a:p>
        </p:txBody>
      </p:sp>
    </p:spTree>
    <p:extLst>
      <p:ext uri="{BB962C8B-B14F-4D97-AF65-F5344CB8AC3E}">
        <p14:creationId xmlns:p14="http://schemas.microsoft.com/office/powerpoint/2010/main" val="1567716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extLst>
          </p:cNvPr>
          <p:cNvCxnSpPr>
            <a:cxnSpLocks/>
          </p:cNvCxnSpPr>
          <p:nvPr/>
        </p:nvCxnSpPr>
        <p:spPr>
          <a:xfrm>
            <a:off x="479822" y="1114051"/>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extLst>
          </p:cNvPr>
          <p:cNvSpPr>
            <a:spLocks noGrp="1"/>
          </p:cNvSpPr>
          <p:nvPr>
            <p:ph type="ctrTitle"/>
          </p:nvPr>
        </p:nvSpPr>
        <p:spPr>
          <a:xfrm>
            <a:off x="1143000" y="1122363"/>
            <a:ext cx="6858000" cy="2387600"/>
          </a:xfrm>
        </p:spPr>
        <p:txBody>
          <a:bodyPr anchor="b"/>
          <a:lstStyle>
            <a:lvl1pPr algn="l">
              <a:defRPr sz="4500" b="1" i="0" cap="all" baseline="0"/>
            </a:lvl1pPr>
          </a:lstStyle>
          <a:p>
            <a:r>
              <a:rPr lang="en-US"/>
              <a:t>Click to edit Master title style</a:t>
            </a:r>
          </a:p>
        </p:txBody>
      </p:sp>
      <p:sp>
        <p:nvSpPr>
          <p:cNvPr id="3" name="Subtitle 2">
            <a:extLst>
              <a:ext uri="{FF2B5EF4-FFF2-40B4-BE49-F238E27FC236}"/>
            </a:extLst>
          </p:cNvPr>
          <p:cNvSpPr>
            <a:spLocks noGrp="1"/>
          </p:cNvSpPr>
          <p:nvPr>
            <p:ph type="subTitle" idx="1"/>
          </p:nvPr>
        </p:nvSpPr>
        <p:spPr>
          <a:xfrm>
            <a:off x="1143000" y="3602038"/>
            <a:ext cx="68580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E7A556F-17E7-4E80-BC0B-40B112FD62C0}" type="datetime1">
              <a:rPr lang="en-US"/>
              <a:pPr>
                <a:defRPr/>
              </a:pPr>
              <a:t>7/29/2020</a:t>
            </a:fld>
            <a:endParaRPr lang="en-US"/>
          </a:p>
        </p:txBody>
      </p:sp>
      <p:sp>
        <p:nvSpPr>
          <p:cNvPr id="6"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99993D4-63A9-4D14-A1F0-5BFD9AB517F0}" type="slidenum">
              <a:rPr lang="en-US"/>
              <a:pPr>
                <a:defRPr/>
              </a:pPr>
              <a:t>‹#›</a:t>
            </a:fld>
            <a:endParaRPr lang="en-US"/>
          </a:p>
        </p:txBody>
      </p:sp>
    </p:spTree>
    <p:extLst>
      <p:ext uri="{BB962C8B-B14F-4D97-AF65-F5344CB8AC3E}">
        <p14:creationId xmlns:p14="http://schemas.microsoft.com/office/powerpoint/2010/main" val="182794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extLst>
          </p:cNvPr>
          <p:cNvCxnSpPr>
            <a:cxnSpLocks/>
          </p:cNvCxnSpPr>
          <p:nvPr/>
        </p:nvCxnSpPr>
        <p:spPr>
          <a:xfrm>
            <a:off x="479822"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9A9C0F3-6394-402D-BEFE-AF29044547C4}" type="datetime1">
              <a:rPr lang="en-US"/>
              <a:pPr>
                <a:defRPr/>
              </a:pPr>
              <a:t>7/29/2020</a:t>
            </a:fld>
            <a:endParaRPr lang="en-US"/>
          </a:p>
        </p:txBody>
      </p:sp>
      <p:sp>
        <p:nvSpPr>
          <p:cNvPr id="6"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5DD199A-4A49-4F4E-A70A-A12EBE5203E2}" type="slidenum">
              <a:rPr lang="en-US"/>
              <a:pPr>
                <a:defRPr/>
              </a:pPr>
              <a:t>‹#›</a:t>
            </a:fld>
            <a:endParaRPr lang="en-US"/>
          </a:p>
        </p:txBody>
      </p:sp>
    </p:spTree>
    <p:extLst>
      <p:ext uri="{BB962C8B-B14F-4D97-AF65-F5344CB8AC3E}">
        <p14:creationId xmlns:p14="http://schemas.microsoft.com/office/powerpoint/2010/main" val="2957272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extLst>
          </p:cNvPr>
          <p:cNvCxnSpPr>
            <a:cxnSpLocks/>
          </p:cNvCxnSpPr>
          <p:nvPr/>
        </p:nvCxnSpPr>
        <p:spPr>
          <a:xfrm>
            <a:off x="479822"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extLst>
          </p:cNvPr>
          <p:cNvSpPr>
            <a:spLocks noGrp="1"/>
          </p:cNvSpPr>
          <p:nvPr>
            <p:ph type="title"/>
          </p:nvPr>
        </p:nvSpPr>
        <p:spPr>
          <a:xfrm>
            <a:off x="623888" y="1709739"/>
            <a:ext cx="7886700" cy="2852737"/>
          </a:xfrm>
        </p:spPr>
        <p:txBody>
          <a:bodyPr anchor="b"/>
          <a:lstStyle>
            <a:lvl1pPr>
              <a:defRPr sz="4500" b="1" i="0" cap="all" baseline="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4E1DDF-2A1B-4B13-9D68-1E23E08AF2BC}" type="datetime1">
              <a:rPr lang="en-US"/>
              <a:pPr>
                <a:defRPr/>
              </a:pPr>
              <a:t>7/29/2020</a:t>
            </a:fld>
            <a:endParaRPr lang="en-US"/>
          </a:p>
        </p:txBody>
      </p:sp>
      <p:sp>
        <p:nvSpPr>
          <p:cNvPr id="6"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8FEE5E0-96A8-4C7C-9288-0E6AE1C36908}" type="slidenum">
              <a:rPr lang="en-US"/>
              <a:pPr>
                <a:defRPr/>
              </a:pPr>
              <a:t>‹#›</a:t>
            </a:fld>
            <a:endParaRPr lang="en-US"/>
          </a:p>
        </p:txBody>
      </p:sp>
    </p:spTree>
    <p:extLst>
      <p:ext uri="{BB962C8B-B14F-4D97-AF65-F5344CB8AC3E}">
        <p14:creationId xmlns:p14="http://schemas.microsoft.com/office/powerpoint/2010/main" val="3492490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extLst>
          </p:cNvPr>
          <p:cNvCxnSpPr>
            <a:cxnSpLocks/>
          </p:cNvCxnSpPr>
          <p:nvPr/>
        </p:nvCxnSpPr>
        <p:spPr>
          <a:xfrm>
            <a:off x="479822"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4FBE237-8315-4A20-83C6-52BB1AD115C5}" type="datetime1">
              <a:rPr lang="en-US"/>
              <a:pPr>
                <a:defRPr/>
              </a:pPr>
              <a:t>7/29/2020</a:t>
            </a:fld>
            <a:endParaRPr lang="en-US"/>
          </a:p>
        </p:txBody>
      </p:sp>
      <p:sp>
        <p:nvSpPr>
          <p:cNvPr id="7"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8" name="Slide Number Placeholder 6">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ACC80CE-58C6-4A27-B18D-85458315AF17}" type="slidenum">
              <a:rPr lang="en-US"/>
              <a:pPr>
                <a:defRPr/>
              </a:pPr>
              <a:t>‹#›</a:t>
            </a:fld>
            <a:endParaRPr lang="en-US"/>
          </a:p>
        </p:txBody>
      </p:sp>
    </p:spTree>
    <p:extLst>
      <p:ext uri="{BB962C8B-B14F-4D97-AF65-F5344CB8AC3E}">
        <p14:creationId xmlns:p14="http://schemas.microsoft.com/office/powerpoint/2010/main" val="1199631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extLst>
          </p:cNvPr>
          <p:cNvCxnSpPr>
            <a:cxnSpLocks/>
          </p:cNvCxnSpPr>
          <p:nvPr/>
        </p:nvCxnSpPr>
        <p:spPr>
          <a:xfrm>
            <a:off x="479822"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6425E97-298D-4056-A857-27292A6027A5}" type="datetime1">
              <a:rPr lang="en-US"/>
              <a:pPr>
                <a:defRPr/>
              </a:pPr>
              <a:t>7/29/2020</a:t>
            </a:fld>
            <a:endParaRPr lang="en-US"/>
          </a:p>
        </p:txBody>
      </p:sp>
      <p:sp>
        <p:nvSpPr>
          <p:cNvPr id="9" name="Footer Placeholder 7">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10" name="Slide Number Placeholder 8">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31FA41B-5AF3-439F-B29E-E31210736AA8}" type="slidenum">
              <a:rPr lang="en-US"/>
              <a:pPr>
                <a:defRPr/>
              </a:pPr>
              <a:t>‹#›</a:t>
            </a:fld>
            <a:endParaRPr lang="en-US"/>
          </a:p>
        </p:txBody>
      </p:sp>
    </p:spTree>
    <p:extLst>
      <p:ext uri="{BB962C8B-B14F-4D97-AF65-F5344CB8AC3E}">
        <p14:creationId xmlns:p14="http://schemas.microsoft.com/office/powerpoint/2010/main" val="1725055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extLst>
          </p:cNvPr>
          <p:cNvCxnSpPr>
            <a:cxnSpLocks/>
          </p:cNvCxnSpPr>
          <p:nvPr/>
        </p:nvCxnSpPr>
        <p:spPr>
          <a:xfrm>
            <a:off x="479822"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4" name="Date Placeholder 2">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ED6B7C4-EBC5-4123-B724-35A0E958B8C4}" type="datetime1">
              <a:rPr lang="en-US"/>
              <a:pPr>
                <a:defRPr/>
              </a:pPr>
              <a:t>7/29/2020</a:t>
            </a:fld>
            <a:endParaRPr lang="en-US"/>
          </a:p>
        </p:txBody>
      </p:sp>
      <p:sp>
        <p:nvSpPr>
          <p:cNvPr id="5" name="Footer Placeholder 3">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4">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9047F52-5DED-4832-A5E2-7F3221A2BA6C}" type="slidenum">
              <a:rPr lang="en-US"/>
              <a:pPr>
                <a:defRPr/>
              </a:pPr>
              <a:t>‹#›</a:t>
            </a:fld>
            <a:endParaRPr lang="en-US"/>
          </a:p>
        </p:txBody>
      </p:sp>
    </p:spTree>
    <p:extLst>
      <p:ext uri="{BB962C8B-B14F-4D97-AF65-F5344CB8AC3E}">
        <p14:creationId xmlns:p14="http://schemas.microsoft.com/office/powerpoint/2010/main" val="262790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extLst>
          </p:cNvPr>
          <p:cNvCxnSpPr>
            <a:cxnSpLocks/>
          </p:cNvCxnSpPr>
          <p:nvPr/>
        </p:nvCxnSpPr>
        <p:spPr>
          <a:xfrm>
            <a:off x="479822"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Date Placeholder 1">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5025136-C807-4B29-B425-AF5FF7C3D0FA}" type="datetime1">
              <a:rPr lang="en-US"/>
              <a:pPr>
                <a:defRPr/>
              </a:pPr>
              <a:t>7/29/2020</a:t>
            </a:fld>
            <a:endParaRPr lang="en-US"/>
          </a:p>
        </p:txBody>
      </p:sp>
      <p:sp>
        <p:nvSpPr>
          <p:cNvPr id="4" name="Footer Placeholder 2">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3">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2AD4F76-472E-4A05-9CBA-FB2A90E922D0}" type="slidenum">
              <a:rPr lang="en-US"/>
              <a:pPr>
                <a:defRPr/>
              </a:pPr>
              <a:t>‹#›</a:t>
            </a:fld>
            <a:endParaRPr lang="en-US"/>
          </a:p>
        </p:txBody>
      </p:sp>
    </p:spTree>
    <p:extLst>
      <p:ext uri="{BB962C8B-B14F-4D97-AF65-F5344CB8AC3E}">
        <p14:creationId xmlns:p14="http://schemas.microsoft.com/office/powerpoint/2010/main" val="1074130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extLst>
          </p:cNvPr>
          <p:cNvCxnSpPr>
            <a:cxnSpLocks/>
          </p:cNvCxnSpPr>
          <p:nvPr/>
        </p:nvCxnSpPr>
        <p:spPr>
          <a:xfrm>
            <a:off x="479822"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273F073-B3CF-422B-A822-DDD0ADEF867E}" type="datetime1">
              <a:rPr lang="en-US"/>
              <a:pPr>
                <a:defRPr/>
              </a:pPr>
              <a:t>7/29/2020</a:t>
            </a:fld>
            <a:endParaRPr lang="en-US"/>
          </a:p>
        </p:txBody>
      </p:sp>
      <p:sp>
        <p:nvSpPr>
          <p:cNvPr id="7"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8" name="Slide Number Placeholder 6">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3CF60AC-5B09-4C6F-A676-6F372D78895F}" type="slidenum">
              <a:rPr lang="en-US"/>
              <a:pPr>
                <a:defRPr/>
              </a:pPr>
              <a:t>‹#›</a:t>
            </a:fld>
            <a:endParaRPr lang="en-US"/>
          </a:p>
        </p:txBody>
      </p:sp>
    </p:spTree>
    <p:extLst>
      <p:ext uri="{BB962C8B-B14F-4D97-AF65-F5344CB8AC3E}">
        <p14:creationId xmlns:p14="http://schemas.microsoft.com/office/powerpoint/2010/main" val="3574016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extLst>
          </p:cNvPr>
          <p:cNvCxnSpPr>
            <a:cxnSpLocks/>
          </p:cNvCxnSpPr>
          <p:nvPr/>
        </p:nvCxnSpPr>
        <p:spPr>
          <a:xfrm>
            <a:off x="479822"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a:extLst>
              <a:ext uri="{FF2B5EF4-FFF2-40B4-BE49-F238E27FC236}"/>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71FAC77-A6DA-4CAC-B1CB-A65ED93BF763}" type="datetime1">
              <a:rPr lang="en-US"/>
              <a:pPr>
                <a:defRPr/>
              </a:pPr>
              <a:t>7/29/2020</a:t>
            </a:fld>
            <a:endParaRPr lang="en-US"/>
          </a:p>
        </p:txBody>
      </p:sp>
      <p:sp>
        <p:nvSpPr>
          <p:cNvPr id="7"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8" name="Slide Number Placeholder 6">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34B6A6A-1C14-43E9-A48E-A0164EFB99A1}" type="slidenum">
              <a:rPr lang="en-US"/>
              <a:pPr>
                <a:defRPr/>
              </a:pPr>
              <a:t>‹#›</a:t>
            </a:fld>
            <a:endParaRPr lang="en-US"/>
          </a:p>
        </p:txBody>
      </p:sp>
    </p:spTree>
    <p:extLst>
      <p:ext uri="{BB962C8B-B14F-4D97-AF65-F5344CB8AC3E}">
        <p14:creationId xmlns:p14="http://schemas.microsoft.com/office/powerpoint/2010/main" val="1579742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extLst>
          </p:cNvPr>
          <p:cNvCxnSpPr>
            <a:cxnSpLocks/>
          </p:cNvCxnSpPr>
          <p:nvPr/>
        </p:nvCxnSpPr>
        <p:spPr>
          <a:xfrm>
            <a:off x="479822"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53C3FF4-D35C-48CC-9C78-04FA3CAEAD61}" type="datetime1">
              <a:rPr lang="en-US"/>
              <a:pPr>
                <a:defRPr/>
              </a:pPr>
              <a:t>7/29/2020</a:t>
            </a:fld>
            <a:endParaRPr lang="en-US"/>
          </a:p>
        </p:txBody>
      </p:sp>
      <p:sp>
        <p:nvSpPr>
          <p:cNvPr id="6"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DE9EE12-F10F-4A41-8211-185D7BAA3BAC}" type="slidenum">
              <a:rPr lang="en-US"/>
              <a:pPr>
                <a:defRPr/>
              </a:pPr>
              <a:t>‹#›</a:t>
            </a:fld>
            <a:endParaRPr lang="en-US"/>
          </a:p>
        </p:txBody>
      </p:sp>
    </p:spTree>
    <p:extLst>
      <p:ext uri="{BB962C8B-B14F-4D97-AF65-F5344CB8AC3E}">
        <p14:creationId xmlns:p14="http://schemas.microsoft.com/office/powerpoint/2010/main" val="631651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extLst>
          </p:cNvPr>
          <p:cNvCxnSpPr>
            <a:cxnSpLocks/>
          </p:cNvCxnSpPr>
          <p:nvPr/>
        </p:nvCxnSpPr>
        <p:spPr>
          <a:xfrm flipV="1">
            <a:off x="6235" y="261866"/>
            <a:ext cx="851535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E16E3F0-FD10-4337-9AF3-CB2433CF0B1C}" type="datetime1">
              <a:rPr lang="en-US"/>
              <a:pPr>
                <a:defRPr/>
              </a:pPr>
              <a:t>7/29/2020</a:t>
            </a:fld>
            <a:endParaRPr lang="en-US"/>
          </a:p>
        </p:txBody>
      </p:sp>
      <p:sp>
        <p:nvSpPr>
          <p:cNvPr id="6"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E833325-DA75-485C-8758-24DB5B34CD5D}" type="slidenum">
              <a:rPr lang="en-US"/>
              <a:pPr>
                <a:defRPr/>
              </a:pPr>
              <a:t>‹#›</a:t>
            </a:fld>
            <a:endParaRPr lang="en-US"/>
          </a:p>
        </p:txBody>
      </p:sp>
    </p:spTree>
    <p:extLst>
      <p:ext uri="{BB962C8B-B14F-4D97-AF65-F5344CB8AC3E}">
        <p14:creationId xmlns:p14="http://schemas.microsoft.com/office/powerpoint/2010/main" val="110783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563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171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668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8856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228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578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695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012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1812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90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9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July 29,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fld id="{5C63769D-CC2F-864E-9501-A077951EC7AD}" type="datetime4">
              <a:rPr lang="en-US" smtClean="0"/>
              <a:t>July 29, 2020</a:t>
            </a:fld>
            <a:endParaRPr lang="en-US" dirty="0"/>
          </a:p>
        </p:txBody>
      </p:sp>
      <p:sp>
        <p:nvSpPr>
          <p:cNvPr id="9" name="Footer Placeholder 5"/>
          <p:cNvSpPr>
            <a:spLocks noGrp="1"/>
          </p:cNvSpPr>
          <p:nvPr>
            <p:ph type="ftr" sz="quarter" idx="11"/>
          </p:nvPr>
        </p:nvSpPr>
        <p:spPr>
          <a:xfrm>
            <a:off x="3028950" y="6194307"/>
            <a:ext cx="3086100" cy="365125"/>
          </a:xfrm>
        </p:spPr>
        <p:txBody>
          <a:bodyPr/>
          <a:lstStyle/>
          <a:p>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July 29, 2020</a:t>
            </a:fld>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endParaRPr lang="en-US" dirty="0">
              <a:solidFill>
                <a:srgbClr val="146194">
                  <a:lumMod val="50000"/>
                </a:srgbClr>
              </a:solidFill>
            </a:endParaRPr>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949368272"/>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b="1" i="0" cap="all" spc="75" baseline="0">
                <a:solidFill>
                  <a:srgbClr val="000000">
                    <a:tint val="75000"/>
                  </a:srgbClr>
                </a:solidFill>
                <a:latin typeface="Univers"/>
              </a:defRPr>
            </a:lvl1pPr>
          </a:lstStyle>
          <a:p>
            <a:pPr>
              <a:defRPr/>
            </a:pPr>
            <a:fld id="{FEEBB391-7D42-4658-873A-5C24AA46FC20}" type="datetime1">
              <a:rPr lang="en-US">
                <a:cs typeface="Arial" panose="020B0604020202020204" pitchFamily="34" charset="0"/>
              </a:rPr>
              <a:pPr>
                <a:defRPr/>
              </a:pPr>
              <a:t>7/29/2020</a:t>
            </a:fld>
            <a:endParaRPr lang="en-US" dirty="0">
              <a:cs typeface="Arial" panose="020B0604020202020204" pitchFamily="34" charset="0"/>
            </a:endParaRPr>
          </a:p>
        </p:txBody>
      </p:sp>
      <p:sp>
        <p:nvSpPr>
          <p:cNvPr id="5" name="Footer Placeholder 4">
            <a:extLst>
              <a:ext uri="{FF2B5EF4-FFF2-40B4-BE49-F238E27FC236}"/>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b="1" i="0" cap="all" spc="75" baseline="0">
                <a:solidFill>
                  <a:srgbClr val="000000">
                    <a:tint val="75000"/>
                  </a:srgbClr>
                </a:solidFill>
                <a:latin typeface="Univers"/>
              </a:defRPr>
            </a:lvl1pPr>
          </a:lstStyle>
          <a:p>
            <a:pPr>
              <a:defRPr/>
            </a:pPr>
            <a:endParaRPr lang="en-US">
              <a:cs typeface="Arial" panose="020B0604020202020204" pitchFamily="34" charset="0"/>
            </a:endParaRPr>
          </a:p>
        </p:txBody>
      </p:sp>
      <p:sp>
        <p:nvSpPr>
          <p:cNvPr id="6" name="Slide Number Placeholder 5">
            <a:extLst>
              <a:ext uri="{FF2B5EF4-FFF2-40B4-BE49-F238E27FC236}"/>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b="1" i="0" cap="all" spc="75" baseline="0">
                <a:solidFill>
                  <a:srgbClr val="000000">
                    <a:tint val="75000"/>
                  </a:srgbClr>
                </a:solidFill>
                <a:latin typeface="Univers"/>
              </a:defRPr>
            </a:lvl1pPr>
          </a:lstStyle>
          <a:p>
            <a:pPr>
              <a:defRPr/>
            </a:pPr>
            <a:fld id="{37220412-1318-4DDE-98F2-7FCFA9764830}"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138974708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Univers"/>
        </a:defRPr>
      </a:lvl2pPr>
      <a:lvl3pPr algn="l" rtl="0" eaLnBrk="0" fontAlgn="base" hangingPunct="0">
        <a:lnSpc>
          <a:spcPct val="90000"/>
        </a:lnSpc>
        <a:spcBef>
          <a:spcPct val="0"/>
        </a:spcBef>
        <a:spcAft>
          <a:spcPct val="0"/>
        </a:spcAft>
        <a:defRPr sz="3300">
          <a:solidFill>
            <a:schemeClr val="tx1"/>
          </a:solidFill>
          <a:latin typeface="Univers"/>
        </a:defRPr>
      </a:lvl3pPr>
      <a:lvl4pPr algn="l" rtl="0" eaLnBrk="0" fontAlgn="base" hangingPunct="0">
        <a:lnSpc>
          <a:spcPct val="90000"/>
        </a:lnSpc>
        <a:spcBef>
          <a:spcPct val="0"/>
        </a:spcBef>
        <a:spcAft>
          <a:spcPct val="0"/>
        </a:spcAft>
        <a:defRPr sz="3300">
          <a:solidFill>
            <a:schemeClr val="tx1"/>
          </a:solidFill>
          <a:latin typeface="Univers"/>
        </a:defRPr>
      </a:lvl4pPr>
      <a:lvl5pPr algn="l" rtl="0" eaLnBrk="0" fontAlgn="base" hangingPunct="0">
        <a:lnSpc>
          <a:spcPct val="90000"/>
        </a:lnSpc>
        <a:spcBef>
          <a:spcPct val="0"/>
        </a:spcBef>
        <a:spcAft>
          <a:spcPct val="0"/>
        </a:spcAft>
        <a:defRPr sz="3300">
          <a:solidFill>
            <a:schemeClr val="tx1"/>
          </a:solidFill>
          <a:latin typeface="Univers"/>
        </a:defRPr>
      </a:lvl5pPr>
      <a:lvl6pPr marL="342900" algn="l" rtl="0" fontAlgn="base">
        <a:lnSpc>
          <a:spcPct val="90000"/>
        </a:lnSpc>
        <a:spcBef>
          <a:spcPct val="0"/>
        </a:spcBef>
        <a:spcAft>
          <a:spcPct val="0"/>
        </a:spcAft>
        <a:defRPr sz="3300">
          <a:solidFill>
            <a:schemeClr val="tx1"/>
          </a:solidFill>
          <a:latin typeface="Univers"/>
        </a:defRPr>
      </a:lvl6pPr>
      <a:lvl7pPr marL="685800" algn="l" rtl="0" fontAlgn="base">
        <a:lnSpc>
          <a:spcPct val="90000"/>
        </a:lnSpc>
        <a:spcBef>
          <a:spcPct val="0"/>
        </a:spcBef>
        <a:spcAft>
          <a:spcPct val="0"/>
        </a:spcAft>
        <a:defRPr sz="3300">
          <a:solidFill>
            <a:schemeClr val="tx1"/>
          </a:solidFill>
          <a:latin typeface="Univers"/>
        </a:defRPr>
      </a:lvl7pPr>
      <a:lvl8pPr marL="1028700" algn="l" rtl="0" fontAlgn="base">
        <a:lnSpc>
          <a:spcPct val="90000"/>
        </a:lnSpc>
        <a:spcBef>
          <a:spcPct val="0"/>
        </a:spcBef>
        <a:spcAft>
          <a:spcPct val="0"/>
        </a:spcAft>
        <a:defRPr sz="3300">
          <a:solidFill>
            <a:schemeClr val="tx1"/>
          </a:solidFill>
          <a:latin typeface="Univers"/>
        </a:defRPr>
      </a:lvl8pPr>
      <a:lvl9pPr marL="1371600" algn="l" rtl="0" fontAlgn="base">
        <a:lnSpc>
          <a:spcPct val="90000"/>
        </a:lnSpc>
        <a:spcBef>
          <a:spcPct val="0"/>
        </a:spcBef>
        <a:spcAft>
          <a:spcPct val="0"/>
        </a:spcAft>
        <a:defRPr sz="3300">
          <a:solidFill>
            <a:schemeClr val="tx1"/>
          </a:solidFill>
          <a:latin typeface="Univers"/>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002FDD0-7FD0-4483-AE54-F289BBFA551B}" type="datetimeFigureOut">
              <a:rPr lang="en-US" smtClean="0">
                <a:solidFill>
                  <a:prstClr val="black">
                    <a:tint val="75000"/>
                  </a:prstClr>
                </a:solidFill>
              </a:rPr>
              <a:pPr/>
              <a:t>7/29/2020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52ECBB-8BB4-49F6-935A-698FC39B88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40238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s://www.score.org/" TargetMode="External"/><Relationship Id="rId3" Type="http://schemas.openxmlformats.org/officeDocument/2006/relationships/hyperlink" Target="mailto:lisa.chamely-aqui@sba.gov" TargetMode="External"/><Relationship Id="rId7" Type="http://schemas.openxmlformats.org/officeDocument/2006/relationships/hyperlink" Target="http://www.usa.gov/coronavirus" TargetMode="External"/><Relationship Id="rId2" Type="http://schemas.openxmlformats.org/officeDocument/2006/relationships/hyperlink" Target="mailto:wayne.huddleston@sba.gov" TargetMode="External"/><Relationship Id="rId1" Type="http://schemas.openxmlformats.org/officeDocument/2006/relationships/slideLayout" Target="../slideLayouts/slideLayout12.xml"/><Relationship Id="rId6" Type="http://schemas.openxmlformats.org/officeDocument/2006/relationships/hyperlink" Target="mailto:disastercustomerassistance@sba.gov" TargetMode="External"/><Relationship Id="rId5" Type="http://schemas.openxmlformats.org/officeDocument/2006/relationships/hyperlink" Target="http://www.visbdc.org/" TargetMode="External"/><Relationship Id="rId4" Type="http://schemas.openxmlformats.org/officeDocument/2006/relationships/hyperlink" Target="https://www.sba.gov/pr" TargetMode="Externa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twitter.com/SBA_PuertoRico" TargetMode="External"/><Relationship Id="rId7" Type="http://schemas.openxmlformats.org/officeDocument/2006/relationships/image" Target="../media/image19.jpg"/><Relationship Id="rId2" Type="http://schemas.openxmlformats.org/officeDocument/2006/relationships/hyperlink" Target="https://www.sba.gov/pr" TargetMode="External"/><Relationship Id="rId1" Type="http://schemas.openxmlformats.org/officeDocument/2006/relationships/slideLayout" Target="../slideLayouts/slideLayout11.xml"/><Relationship Id="rId6" Type="http://schemas.openxmlformats.org/officeDocument/2006/relationships/hyperlink" Target="mailto:Lisa.Chamely-Aqui@sba.gov" TargetMode="External"/><Relationship Id="rId11" Type="http://schemas.openxmlformats.org/officeDocument/2006/relationships/image" Target="../media/image22.png"/><Relationship Id="rId5" Type="http://schemas.openxmlformats.org/officeDocument/2006/relationships/hyperlink" Target="mailto:info@visbdc.org" TargetMode="External"/><Relationship Id="rId10" Type="http://schemas.openxmlformats.org/officeDocument/2006/relationships/image" Target="../media/image21.jpeg"/><Relationship Id="rId4" Type="http://schemas.openxmlformats.org/officeDocument/2006/relationships/hyperlink" Target="http://www.visbdc.org/" TargetMode="External"/><Relationship Id="rId9" Type="http://schemas.openxmlformats.org/officeDocument/2006/relationships/hyperlink" Target="mailto:wayne.huddleston@sba.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hyperlink" Target="mailto:info@visbdc.org" TargetMode="External"/><Relationship Id="rId7"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visbdc.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9.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usvieda.org/" TargetMode="External"/><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hyperlink" Target="http://www.usvieda.org/webinars" TargetMode="External"/><Relationship Id="rId5" Type="http://schemas.openxmlformats.org/officeDocument/2006/relationships/hyperlink" Target="mailto:info@usvieda.org" TargetMode="External"/><Relationship Id="rId10" Type="http://schemas.openxmlformats.org/officeDocument/2006/relationships/image" Target="../media/image22.png"/><Relationship Id="rId4" Type="http://schemas.openxmlformats.org/officeDocument/2006/relationships/image" Target="../media/image34.pn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sba.gov/"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sba.gov/ppp"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5618" y="2513863"/>
            <a:ext cx="1472112" cy="870959"/>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80841" y="1292925"/>
            <a:ext cx="5850582" cy="1107996"/>
          </a:xfrm>
          <a:prstGeom prst="rect">
            <a:avLst/>
          </a:prstGeom>
          <a:noFill/>
        </p:spPr>
        <p:txBody>
          <a:bodyPr wrap="square" rtlCol="0">
            <a:spAutoFit/>
          </a:bodyPr>
          <a:lstStyle/>
          <a:p>
            <a:r>
              <a:rPr lang="en-US" sz="3300" b="1" dirty="0">
                <a:solidFill>
                  <a:prstClr val="white"/>
                </a:solidFill>
                <a:ea typeface="Roboto Bk" pitchFamily="2" charset="0"/>
              </a:rPr>
              <a:t>U.S. Virgin Islands Economic Development Authority</a:t>
            </a:r>
          </a:p>
        </p:txBody>
      </p:sp>
      <p:sp>
        <p:nvSpPr>
          <p:cNvPr id="3" name="TextBox 2"/>
          <p:cNvSpPr txBox="1"/>
          <p:nvPr/>
        </p:nvSpPr>
        <p:spPr>
          <a:xfrm>
            <a:off x="380841" y="4368725"/>
            <a:ext cx="8433706" cy="1477328"/>
          </a:xfrm>
          <a:prstGeom prst="rect">
            <a:avLst/>
          </a:prstGeom>
          <a:noFill/>
        </p:spPr>
        <p:txBody>
          <a:bodyPr wrap="square" rtlCol="0">
            <a:spAutoFit/>
          </a:bodyPr>
          <a:lstStyle/>
          <a:p>
            <a:r>
              <a:rPr lang="en-US" sz="3000" b="1" dirty="0">
                <a:solidFill>
                  <a:prstClr val="white"/>
                </a:solidFill>
                <a:latin typeface="Franklin Gothic Book" panose="020B0503020102020204" pitchFamily="34" charset="0"/>
              </a:rPr>
              <a:t>Webinar: </a:t>
            </a:r>
            <a:r>
              <a:rPr lang="en-US" sz="3000" b="1" dirty="0" smtClean="0">
                <a:solidFill>
                  <a:prstClr val="white"/>
                </a:solidFill>
                <a:latin typeface="Franklin Gothic Book" panose="020B0503020102020204" pitchFamily="34" charset="0"/>
              </a:rPr>
              <a:t>Maximizing PPP Loan Forgiveness</a:t>
            </a:r>
            <a:endParaRPr lang="en-US" sz="3000" b="1" dirty="0">
              <a:solidFill>
                <a:prstClr val="white"/>
              </a:solidFill>
              <a:latin typeface="Franklin Gothic Book" panose="020B0503020102020204" pitchFamily="34" charset="0"/>
            </a:endParaRPr>
          </a:p>
          <a:p>
            <a:r>
              <a:rPr lang="en-US" dirty="0">
                <a:solidFill>
                  <a:prstClr val="white"/>
                </a:solidFill>
                <a:latin typeface="Franklin Gothic Book" panose="020B0503020102020204" pitchFamily="34" charset="0"/>
              </a:rPr>
              <a:t>Moderator: </a:t>
            </a:r>
            <a:r>
              <a:rPr lang="en-US" dirty="0" smtClean="0">
                <a:solidFill>
                  <a:prstClr val="white"/>
                </a:solidFill>
                <a:latin typeface="Franklin Gothic Book" panose="020B0503020102020204" pitchFamily="34" charset="0"/>
              </a:rPr>
              <a:t>Cusa Holloway, </a:t>
            </a:r>
            <a:r>
              <a:rPr lang="en-US" dirty="0">
                <a:solidFill>
                  <a:prstClr val="white"/>
                </a:solidFill>
                <a:latin typeface="Franklin Gothic Book" panose="020B0503020102020204" pitchFamily="34" charset="0"/>
              </a:rPr>
              <a:t>USVIEDA </a:t>
            </a:r>
            <a:r>
              <a:rPr lang="en-US" dirty="0" smtClean="0">
                <a:solidFill>
                  <a:prstClr val="white"/>
                </a:solidFill>
                <a:latin typeface="Franklin Gothic Book" panose="020B0503020102020204" pitchFamily="34" charset="0"/>
              </a:rPr>
              <a:t>Incubator Program Manager</a:t>
            </a:r>
            <a:endParaRPr lang="en-US" dirty="0">
              <a:solidFill>
                <a:prstClr val="white"/>
              </a:solidFill>
              <a:latin typeface="Franklin Gothic Book" panose="020B0503020102020204" pitchFamily="34" charset="0"/>
            </a:endParaRPr>
          </a:p>
          <a:p>
            <a:r>
              <a:rPr lang="en-US" sz="2100" dirty="0" smtClean="0">
                <a:solidFill>
                  <a:prstClr val="white"/>
                </a:solidFill>
                <a:latin typeface="Franklin Gothic Book" panose="020B0503020102020204" pitchFamily="34" charset="0"/>
              </a:rPr>
              <a:t>July 29, </a:t>
            </a:r>
            <a:r>
              <a:rPr lang="en-US" sz="2100" dirty="0">
                <a:solidFill>
                  <a:prstClr val="white"/>
                </a:solidFill>
                <a:latin typeface="Franklin Gothic Book" panose="020B0503020102020204" pitchFamily="34" charset="0"/>
              </a:rPr>
              <a:t>2020</a:t>
            </a:r>
          </a:p>
          <a:p>
            <a:r>
              <a:rPr lang="en-US" sz="2100" dirty="0" smtClean="0">
                <a:solidFill>
                  <a:prstClr val="white"/>
                </a:solidFill>
                <a:latin typeface="Franklin Gothic Book" panose="020B0503020102020204" pitchFamily="34" charset="0"/>
              </a:rPr>
              <a:t>10:00 AM AST</a:t>
            </a:r>
            <a:endParaRPr lang="en-US" sz="2100" dirty="0">
              <a:solidFill>
                <a:prstClr val="white"/>
              </a:solidFill>
              <a:latin typeface="Franklin Gothic Book" panose="020B0503020102020204" pitchFamily="34" charset="0"/>
            </a:endParaRPr>
          </a:p>
        </p:txBody>
      </p:sp>
    </p:spTree>
    <p:extLst>
      <p:ext uri="{BB962C8B-B14F-4D97-AF65-F5344CB8AC3E}">
        <p14:creationId xmlns:p14="http://schemas.microsoft.com/office/powerpoint/2010/main" val="337749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6D964-6BF9-4E98-9FEE-5D35F5CDF700}"/>
              </a:ext>
            </a:extLst>
          </p:cNvPr>
          <p:cNvSpPr>
            <a:spLocks noGrp="1"/>
          </p:cNvSpPr>
          <p:nvPr>
            <p:ph type="title"/>
          </p:nvPr>
        </p:nvSpPr>
        <p:spPr>
          <a:xfrm>
            <a:off x="3159419" y="1147925"/>
            <a:ext cx="1369449" cy="449178"/>
          </a:xfrm>
        </p:spPr>
        <p:txBody>
          <a:bodyPr>
            <a:normAutofit fontScale="90000"/>
          </a:bodyPr>
          <a:lstStyle/>
          <a:p>
            <a:r>
              <a:rPr lang="en-US" dirty="0"/>
              <a:t>FAQ</a:t>
            </a:r>
          </a:p>
        </p:txBody>
      </p:sp>
      <p:sp>
        <p:nvSpPr>
          <p:cNvPr id="4" name="Slide Number Placeholder 3">
            <a:extLst>
              <a:ext uri="{FF2B5EF4-FFF2-40B4-BE49-F238E27FC236}">
                <a16:creationId xmlns=""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10</a:t>
            </a:fld>
            <a:endParaRPr lang="en-US"/>
          </a:p>
        </p:txBody>
      </p:sp>
      <p:sp>
        <p:nvSpPr>
          <p:cNvPr id="3" name="Content Placeholder 2">
            <a:extLst>
              <a:ext uri="{FF2B5EF4-FFF2-40B4-BE49-F238E27FC236}">
                <a16:creationId xmlns="" xmlns:a16="http://schemas.microsoft.com/office/drawing/2014/main" id="{54E7E4DD-26E2-41FD-9913-EBBBA84A9A9F}"/>
              </a:ext>
            </a:extLst>
          </p:cNvPr>
          <p:cNvSpPr>
            <a:spLocks noGrp="1"/>
          </p:cNvSpPr>
          <p:nvPr>
            <p:ph idx="1"/>
          </p:nvPr>
        </p:nvSpPr>
        <p:spPr>
          <a:xfrm>
            <a:off x="628650" y="1517043"/>
            <a:ext cx="5794550" cy="3902269"/>
          </a:xfrm>
        </p:spPr>
        <p:txBody>
          <a:bodyPr>
            <a:noAutofit/>
          </a:bodyPr>
          <a:lstStyle/>
          <a:p>
            <a:pPr marL="0" indent="0">
              <a:spcAft>
                <a:spcPts val="450"/>
              </a:spcAft>
              <a:buNone/>
            </a:pPr>
            <a:r>
              <a:rPr lang="en-US" b="1" i="1" dirty="0"/>
              <a:t>Question</a:t>
            </a:r>
            <a:r>
              <a:rPr lang="en-US" dirty="0"/>
              <a:t>: </a:t>
            </a:r>
          </a:p>
          <a:p>
            <a:pPr marL="0" indent="0">
              <a:spcAft>
                <a:spcPts val="450"/>
              </a:spcAft>
              <a:buNone/>
            </a:pPr>
            <a:r>
              <a:rPr lang="en-US" sz="2000" dirty="0"/>
              <a:t>May a borrower submit a forgiveness application before the end of their covered period?</a:t>
            </a:r>
          </a:p>
          <a:p>
            <a:pPr marL="0" indent="0">
              <a:spcAft>
                <a:spcPts val="450"/>
              </a:spcAft>
              <a:buNone/>
            </a:pPr>
            <a:r>
              <a:rPr lang="en-US" b="1" i="1" dirty="0"/>
              <a:t>Answer</a:t>
            </a:r>
            <a:r>
              <a:rPr lang="en-US" dirty="0"/>
              <a:t>: </a:t>
            </a:r>
          </a:p>
          <a:p>
            <a:pPr marL="0" indent="0">
              <a:spcAft>
                <a:spcPts val="450"/>
              </a:spcAft>
              <a:buNone/>
            </a:pPr>
            <a:r>
              <a:rPr lang="en-US" sz="2000" dirty="0"/>
              <a:t>Yes, if the borrower has used all the loan proceeds for which it is requesting forgiveness.</a:t>
            </a:r>
          </a:p>
          <a:p>
            <a:pPr marL="0" indent="0">
              <a:spcAft>
                <a:spcPts val="450"/>
              </a:spcAft>
              <a:buNone/>
            </a:pPr>
            <a:r>
              <a:rPr lang="en-US" sz="2000" dirty="0"/>
              <a:t>If borrower reduced salary by more than 25%, borrower must account for the reduction for the full covered period</a:t>
            </a:r>
          </a:p>
          <a:p>
            <a:endParaRPr lang="en-US" sz="1350" dirty="0"/>
          </a:p>
        </p:txBody>
      </p:sp>
      <p:pic>
        <p:nvPicPr>
          <p:cNvPr id="6" name="Picture 5" descr="A picture containing object, clock&#10;&#10;Description automatically generated">
            <a:extLst>
              <a:ext uri="{FF2B5EF4-FFF2-40B4-BE49-F238E27FC236}">
                <a16:creationId xmlns="" xmlns:a16="http://schemas.microsoft.com/office/drawing/2014/main" id="{31B2CCA6-7E6B-4F21-AB74-9E6A98D4DE79}"/>
              </a:ext>
            </a:extLst>
          </p:cNvPr>
          <p:cNvPicPr>
            <a:picLocks noChangeAspect="1"/>
          </p:cNvPicPr>
          <p:nvPr/>
        </p:nvPicPr>
        <p:blipFill rotWithShape="1">
          <a:blip r:embed="rId3"/>
          <a:srcRect l="8362" t="9871" r="7963" b="7001"/>
          <a:stretch/>
        </p:blipFill>
        <p:spPr>
          <a:xfrm>
            <a:off x="6742511" y="1517043"/>
            <a:ext cx="1836255" cy="1824220"/>
          </a:xfrm>
          <a:prstGeom prst="rect">
            <a:avLst/>
          </a:prstGeom>
        </p:spPr>
      </p:pic>
    </p:spTree>
    <p:extLst>
      <p:ext uri="{BB962C8B-B14F-4D97-AF65-F5344CB8AC3E}">
        <p14:creationId xmlns:p14="http://schemas.microsoft.com/office/powerpoint/2010/main" val="69982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6D964-6BF9-4E98-9FEE-5D35F5CDF700}"/>
              </a:ext>
            </a:extLst>
          </p:cNvPr>
          <p:cNvSpPr>
            <a:spLocks noGrp="1"/>
          </p:cNvSpPr>
          <p:nvPr>
            <p:ph type="title"/>
          </p:nvPr>
        </p:nvSpPr>
        <p:spPr>
          <a:xfrm>
            <a:off x="628650" y="1147975"/>
            <a:ext cx="7886700" cy="449178"/>
          </a:xfrm>
        </p:spPr>
        <p:txBody>
          <a:bodyPr>
            <a:normAutofit fontScale="90000"/>
          </a:bodyPr>
          <a:lstStyle/>
          <a:p>
            <a:r>
              <a:rPr lang="en-US" dirty="0"/>
              <a:t>FAQ</a:t>
            </a:r>
          </a:p>
        </p:txBody>
      </p:sp>
      <p:sp>
        <p:nvSpPr>
          <p:cNvPr id="3" name="Content Placeholder 2">
            <a:extLst>
              <a:ext uri="{FF2B5EF4-FFF2-40B4-BE49-F238E27FC236}">
                <a16:creationId xmlns="" xmlns:a16="http://schemas.microsoft.com/office/drawing/2014/main" id="{54E7E4DD-26E2-41FD-9913-EBBBA84A9A9F}"/>
              </a:ext>
            </a:extLst>
          </p:cNvPr>
          <p:cNvSpPr>
            <a:spLocks noGrp="1"/>
          </p:cNvSpPr>
          <p:nvPr>
            <p:ph idx="1"/>
          </p:nvPr>
        </p:nvSpPr>
        <p:spPr>
          <a:xfrm>
            <a:off x="628650" y="1726793"/>
            <a:ext cx="7784756" cy="3854777"/>
          </a:xfrm>
        </p:spPr>
        <p:txBody>
          <a:bodyPr>
            <a:noAutofit/>
          </a:bodyPr>
          <a:lstStyle/>
          <a:p>
            <a:pPr marL="0" indent="0">
              <a:lnSpc>
                <a:spcPct val="100000"/>
              </a:lnSpc>
              <a:spcAft>
                <a:spcPts val="225"/>
              </a:spcAft>
              <a:buNone/>
            </a:pPr>
            <a:r>
              <a:rPr lang="en-US" sz="1800" b="1" i="1" dirty="0"/>
              <a:t>Question</a:t>
            </a:r>
            <a:r>
              <a:rPr lang="en-US" sz="1800" dirty="0"/>
              <a:t>:  What documentation does the borrower submit </a:t>
            </a:r>
            <a:r>
              <a:rPr lang="en-US" sz="1800" b="1" dirty="0"/>
              <a:t>to the Lender </a:t>
            </a:r>
            <a:r>
              <a:rPr lang="en-US" sz="1800" dirty="0"/>
              <a:t>with its forgiveness application?</a:t>
            </a:r>
            <a:endParaRPr lang="en-US" sz="1500" dirty="0"/>
          </a:p>
          <a:p>
            <a:pPr marL="0" indent="0">
              <a:spcAft>
                <a:spcPts val="450"/>
              </a:spcAft>
              <a:buNone/>
            </a:pPr>
            <a:r>
              <a:rPr lang="en-US" sz="1800" b="1" i="1" dirty="0"/>
              <a:t>Answer</a:t>
            </a:r>
            <a:r>
              <a:rPr lang="en-US" sz="1800" dirty="0"/>
              <a:t>: </a:t>
            </a:r>
          </a:p>
          <a:p>
            <a:pPr>
              <a:spcAft>
                <a:spcPts val="450"/>
              </a:spcAft>
            </a:pPr>
            <a:r>
              <a:rPr lang="en-US" sz="1650" b="1" dirty="0"/>
              <a:t>Forgiveness Application Form</a:t>
            </a:r>
            <a:r>
              <a:rPr lang="en-US" sz="1650" dirty="0"/>
              <a:t> (SBA Form 3508 or 3508EZ) and: </a:t>
            </a:r>
          </a:p>
          <a:p>
            <a:pPr>
              <a:spcAft>
                <a:spcPts val="450"/>
              </a:spcAft>
            </a:pPr>
            <a:r>
              <a:rPr lang="en-US" sz="1650" dirty="0"/>
              <a:t>Generally – (See Forms 3508/3508EZ for specific details)</a:t>
            </a:r>
          </a:p>
          <a:p>
            <a:pPr lvl="1">
              <a:spcAft>
                <a:spcPts val="450"/>
              </a:spcAft>
            </a:pPr>
            <a:r>
              <a:rPr lang="en-US" sz="1500" b="1" dirty="0"/>
              <a:t>Payroll</a:t>
            </a:r>
            <a:r>
              <a:rPr lang="en-US" sz="1500" dirty="0"/>
              <a:t>: Proof of payment - Documentation verifying the eligible cash compensation and non-cash benefit payments (bank account statements, tax forms, payment receipts, cancelled checks, account statements); and</a:t>
            </a:r>
          </a:p>
          <a:p>
            <a:pPr lvl="1">
              <a:spcAft>
                <a:spcPts val="450"/>
              </a:spcAft>
            </a:pPr>
            <a:r>
              <a:rPr lang="en-US" sz="1500" b="1" dirty="0"/>
              <a:t>Nonpayroll</a:t>
            </a:r>
            <a:r>
              <a:rPr lang="en-US" sz="1500" dirty="0"/>
              <a:t>: Proof of obligation and proof of payment - Documentation verifying existence of the obligations/services prior to Feb. 15, 2020 and payments (copy of lender amortization schedule, lease, utility invoices; copies of cancelled checks; and</a:t>
            </a:r>
          </a:p>
          <a:p>
            <a:pPr lvl="1">
              <a:spcAft>
                <a:spcPts val="450"/>
              </a:spcAft>
            </a:pPr>
            <a:r>
              <a:rPr lang="en-US" sz="1500" b="1" dirty="0"/>
              <a:t>For 3508 only</a:t>
            </a:r>
            <a:r>
              <a:rPr lang="en-US" sz="1500" dirty="0"/>
              <a:t>: PPP Loan Forgiveness Calculation Form; PPP Schedule A; Documentation showing average number of FTE employees on payroll during referenced time periods</a:t>
            </a:r>
          </a:p>
        </p:txBody>
      </p:sp>
      <p:sp>
        <p:nvSpPr>
          <p:cNvPr id="4" name="Slide Number Placeholder 3">
            <a:extLst>
              <a:ext uri="{FF2B5EF4-FFF2-40B4-BE49-F238E27FC236}">
                <a16:creationId xmlns=""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11</a:t>
            </a:fld>
            <a:endParaRPr lang="en-US"/>
          </a:p>
        </p:txBody>
      </p:sp>
      <p:pic>
        <p:nvPicPr>
          <p:cNvPr id="5" name="Picture 4">
            <a:extLst>
              <a:ext uri="{FF2B5EF4-FFF2-40B4-BE49-F238E27FC236}">
                <a16:creationId xmlns="" xmlns:a16="http://schemas.microsoft.com/office/drawing/2014/main" id="{1C43E4CF-D85D-4646-8019-2F674D00B087}"/>
              </a:ext>
            </a:extLst>
          </p:cNvPr>
          <p:cNvPicPr>
            <a:picLocks noChangeAspect="1"/>
          </p:cNvPicPr>
          <p:nvPr/>
        </p:nvPicPr>
        <p:blipFill>
          <a:blip r:embed="rId3"/>
          <a:stretch>
            <a:fillRect/>
          </a:stretch>
        </p:blipFill>
        <p:spPr>
          <a:xfrm>
            <a:off x="7405322" y="1972087"/>
            <a:ext cx="1448588" cy="1456913"/>
          </a:xfrm>
          <a:prstGeom prst="rect">
            <a:avLst/>
          </a:prstGeom>
        </p:spPr>
      </p:pic>
    </p:spTree>
    <p:extLst>
      <p:ext uri="{BB962C8B-B14F-4D97-AF65-F5344CB8AC3E}">
        <p14:creationId xmlns:p14="http://schemas.microsoft.com/office/powerpoint/2010/main" val="2532499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6D964-6BF9-4E98-9FEE-5D35F5CDF700}"/>
              </a:ext>
            </a:extLst>
          </p:cNvPr>
          <p:cNvSpPr>
            <a:spLocks noGrp="1"/>
          </p:cNvSpPr>
          <p:nvPr>
            <p:ph type="title"/>
          </p:nvPr>
        </p:nvSpPr>
        <p:spPr/>
        <p:txBody>
          <a:bodyPr/>
          <a:lstStyle/>
          <a:p>
            <a:r>
              <a:rPr lang="en-US" dirty="0"/>
              <a:t>FAQ</a:t>
            </a:r>
          </a:p>
        </p:txBody>
      </p:sp>
      <p:sp>
        <p:nvSpPr>
          <p:cNvPr id="3" name="Content Placeholder 2">
            <a:extLst>
              <a:ext uri="{FF2B5EF4-FFF2-40B4-BE49-F238E27FC236}">
                <a16:creationId xmlns="" xmlns:a16="http://schemas.microsoft.com/office/drawing/2014/main" id="{54E7E4DD-26E2-41FD-9913-EBBBA84A9A9F}"/>
              </a:ext>
            </a:extLst>
          </p:cNvPr>
          <p:cNvSpPr>
            <a:spLocks noGrp="1"/>
          </p:cNvSpPr>
          <p:nvPr>
            <p:ph idx="1"/>
          </p:nvPr>
        </p:nvSpPr>
        <p:spPr>
          <a:xfrm>
            <a:off x="679621" y="1515401"/>
            <a:ext cx="8017118" cy="3854777"/>
          </a:xfrm>
        </p:spPr>
        <p:txBody>
          <a:bodyPr>
            <a:noAutofit/>
          </a:bodyPr>
          <a:lstStyle/>
          <a:p>
            <a:pPr marL="0" indent="0">
              <a:lnSpc>
                <a:spcPct val="100000"/>
              </a:lnSpc>
              <a:spcAft>
                <a:spcPts val="450"/>
              </a:spcAft>
              <a:buNone/>
            </a:pPr>
            <a:r>
              <a:rPr lang="en-US" b="1" i="1" dirty="0"/>
              <a:t>Question</a:t>
            </a:r>
            <a:r>
              <a:rPr lang="en-US" dirty="0"/>
              <a:t>: </a:t>
            </a:r>
          </a:p>
          <a:p>
            <a:pPr marL="0" indent="0">
              <a:lnSpc>
                <a:spcPct val="100000"/>
              </a:lnSpc>
              <a:spcAft>
                <a:spcPts val="450"/>
              </a:spcAft>
              <a:buNone/>
            </a:pPr>
            <a:r>
              <a:rPr lang="en-US" sz="1800" dirty="0"/>
              <a:t>What documentation must be maintained by borrower but is </a:t>
            </a:r>
            <a:r>
              <a:rPr lang="en-US" sz="1800" b="1" i="1" dirty="0"/>
              <a:t>not</a:t>
            </a:r>
            <a:r>
              <a:rPr lang="en-US" sz="1800" dirty="0"/>
              <a:t> submitted unless requested?</a:t>
            </a:r>
          </a:p>
          <a:p>
            <a:pPr marL="0" indent="0">
              <a:spcAft>
                <a:spcPts val="450"/>
              </a:spcAft>
              <a:buNone/>
            </a:pPr>
            <a:r>
              <a:rPr lang="en-US" b="1" i="1" dirty="0"/>
              <a:t>Answer</a:t>
            </a:r>
            <a:r>
              <a:rPr lang="en-US" dirty="0"/>
              <a:t>: </a:t>
            </a:r>
          </a:p>
          <a:p>
            <a:pPr>
              <a:spcAft>
                <a:spcPts val="450"/>
              </a:spcAft>
            </a:pPr>
            <a:r>
              <a:rPr lang="en-US" dirty="0"/>
              <a:t>Both Forms 3508 &amp; 3508EZ: All records and supporting documentation</a:t>
            </a:r>
          </a:p>
          <a:p>
            <a:pPr>
              <a:spcAft>
                <a:spcPts val="450"/>
              </a:spcAft>
            </a:pPr>
            <a:r>
              <a:rPr lang="en-US" sz="1800" dirty="0"/>
              <a:t>Form 3508: PPP Schedule A Worksheet and documentation supporting the entries on the Worksheet (each employee and pay; documentation supporting any of the “Safe Harbors”</a:t>
            </a:r>
          </a:p>
          <a:p>
            <a:pPr>
              <a:spcAft>
                <a:spcPts val="450"/>
              </a:spcAft>
            </a:pPr>
            <a:r>
              <a:rPr lang="en-US" sz="1800" dirty="0"/>
              <a:t>See Forms 3508/3508EZ for specific details</a:t>
            </a:r>
          </a:p>
          <a:p>
            <a:pPr marL="0" indent="0">
              <a:spcAft>
                <a:spcPts val="450"/>
              </a:spcAft>
              <a:buNone/>
            </a:pPr>
            <a:endParaRPr lang="en-US" sz="1800" dirty="0"/>
          </a:p>
        </p:txBody>
      </p:sp>
      <p:sp>
        <p:nvSpPr>
          <p:cNvPr id="4" name="Slide Number Placeholder 3">
            <a:extLst>
              <a:ext uri="{FF2B5EF4-FFF2-40B4-BE49-F238E27FC236}">
                <a16:creationId xmlns=""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12</a:t>
            </a:fld>
            <a:endParaRPr lang="en-US" dirty="0"/>
          </a:p>
        </p:txBody>
      </p:sp>
    </p:spTree>
    <p:extLst>
      <p:ext uri="{BB962C8B-B14F-4D97-AF65-F5344CB8AC3E}">
        <p14:creationId xmlns:p14="http://schemas.microsoft.com/office/powerpoint/2010/main" val="59885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6D964-6BF9-4E98-9FEE-5D35F5CDF700}"/>
              </a:ext>
            </a:extLst>
          </p:cNvPr>
          <p:cNvSpPr>
            <a:spLocks noGrp="1"/>
          </p:cNvSpPr>
          <p:nvPr>
            <p:ph type="title"/>
          </p:nvPr>
        </p:nvSpPr>
        <p:spPr/>
        <p:txBody>
          <a:bodyPr/>
          <a:lstStyle/>
          <a:p>
            <a:r>
              <a:rPr lang="en-US" dirty="0"/>
              <a:t>Loan Forgiveness Process</a:t>
            </a:r>
          </a:p>
        </p:txBody>
      </p:sp>
      <p:sp>
        <p:nvSpPr>
          <p:cNvPr id="3" name="Content Placeholder 2">
            <a:extLst>
              <a:ext uri="{FF2B5EF4-FFF2-40B4-BE49-F238E27FC236}">
                <a16:creationId xmlns="" xmlns:a16="http://schemas.microsoft.com/office/drawing/2014/main" id="{54E7E4DD-26E2-41FD-9913-EBBBA84A9A9F}"/>
              </a:ext>
            </a:extLst>
          </p:cNvPr>
          <p:cNvSpPr>
            <a:spLocks noGrp="1"/>
          </p:cNvSpPr>
          <p:nvPr>
            <p:ph idx="1"/>
          </p:nvPr>
        </p:nvSpPr>
        <p:spPr>
          <a:xfrm>
            <a:off x="679622" y="1855395"/>
            <a:ext cx="7784756" cy="3423649"/>
          </a:xfrm>
        </p:spPr>
        <p:txBody>
          <a:bodyPr>
            <a:noAutofit/>
          </a:bodyPr>
          <a:lstStyle/>
          <a:p>
            <a:pPr marL="0" indent="0">
              <a:buNone/>
            </a:pPr>
            <a:r>
              <a:rPr lang="en-US" sz="2400" dirty="0"/>
              <a:t>If Lender denies the borrower’s application in full:</a:t>
            </a:r>
          </a:p>
          <a:p>
            <a:r>
              <a:rPr lang="en-US" sz="2400" dirty="0"/>
              <a:t>Lender must notify borrower in writing</a:t>
            </a:r>
          </a:p>
          <a:p>
            <a:r>
              <a:rPr lang="en-US" sz="2400" dirty="0"/>
              <a:t>If Borrower wants SBA to review:</a:t>
            </a:r>
          </a:p>
          <a:p>
            <a:pPr lvl="1"/>
            <a:r>
              <a:rPr lang="en-US" sz="2100" dirty="0"/>
              <a:t>Must notify Lender within 30 days</a:t>
            </a:r>
          </a:p>
          <a:p>
            <a:pPr lvl="1"/>
            <a:r>
              <a:rPr lang="en-US" sz="2100" dirty="0"/>
              <a:t>Lender must notify SBA within 5 days</a:t>
            </a:r>
          </a:p>
          <a:p>
            <a:r>
              <a:rPr lang="en-US" sz="2400" dirty="0"/>
              <a:t>SBA reserves the right to review in its sole discretion and will notify Lender if SBA declines review request</a:t>
            </a:r>
          </a:p>
          <a:p>
            <a:pPr marL="0" indent="0">
              <a:buNone/>
            </a:pPr>
            <a:endParaRPr lang="en-US" dirty="0"/>
          </a:p>
          <a:p>
            <a:pPr marL="0" indent="0">
              <a:buNone/>
            </a:pPr>
            <a:endParaRPr lang="en-US" dirty="0"/>
          </a:p>
        </p:txBody>
      </p:sp>
      <p:sp>
        <p:nvSpPr>
          <p:cNvPr id="4" name="Slide Number Placeholder 3">
            <a:extLst>
              <a:ext uri="{FF2B5EF4-FFF2-40B4-BE49-F238E27FC236}">
                <a16:creationId xmlns=""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13</a:t>
            </a:fld>
            <a:endParaRPr lang="en-US"/>
          </a:p>
        </p:txBody>
      </p:sp>
    </p:spTree>
    <p:extLst>
      <p:ext uri="{BB962C8B-B14F-4D97-AF65-F5344CB8AC3E}">
        <p14:creationId xmlns:p14="http://schemas.microsoft.com/office/powerpoint/2010/main" val="289603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E7AEE3B-7318-4F7A-B043-2D9790D41DF3}"/>
              </a:ext>
            </a:extLst>
          </p:cNvPr>
          <p:cNvSpPr/>
          <p:nvPr/>
        </p:nvSpPr>
        <p:spPr>
          <a:xfrm>
            <a:off x="4572000" y="864643"/>
            <a:ext cx="3535844" cy="1609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dirty="0">
              <a:solidFill>
                <a:schemeClr val="tx2">
                  <a:lumMod val="60000"/>
                  <a:lumOff val="40000"/>
                </a:schemeClr>
              </a:solidFill>
            </a:endParaRPr>
          </a:p>
          <a:p>
            <a:pPr algn="ctr"/>
            <a:r>
              <a:rPr lang="en-US" b="1" dirty="0">
                <a:solidFill>
                  <a:schemeClr val="tx2">
                    <a:lumMod val="60000"/>
                    <a:lumOff val="40000"/>
                  </a:schemeClr>
                </a:solidFill>
              </a:rPr>
              <a:t>SBA PR &amp; USVI Office:</a:t>
            </a:r>
          </a:p>
          <a:p>
            <a:pPr algn="ctr"/>
            <a:r>
              <a:rPr lang="en-US" dirty="0">
                <a:solidFill>
                  <a:schemeClr val="tx1"/>
                </a:solidFill>
              </a:rPr>
              <a:t>1-787-523-7120</a:t>
            </a:r>
          </a:p>
          <a:p>
            <a:pPr algn="ctr"/>
            <a:r>
              <a:rPr lang="en-US" dirty="0">
                <a:solidFill>
                  <a:schemeClr val="accent5"/>
                </a:solidFill>
                <a:hlinkClick r:id="rId2">
                  <a:extLst>
                    <a:ext uri="{A12FA001-AC4F-418D-AE19-62706E023703}">
                      <ahyp:hlinkClr xmlns="" xmlns:ahyp="http://schemas.microsoft.com/office/drawing/2018/hyperlinkcolor" val="tx"/>
                    </a:ext>
                  </a:extLst>
                </a:hlinkClick>
              </a:rPr>
              <a:t>wayne.huddleston@sba.gov</a:t>
            </a:r>
            <a:endParaRPr lang="en-US" dirty="0">
              <a:solidFill>
                <a:schemeClr val="accent5"/>
              </a:solidFill>
            </a:endParaRPr>
          </a:p>
          <a:p>
            <a:pPr algn="ctr"/>
            <a:r>
              <a:rPr lang="en-US" dirty="0">
                <a:solidFill>
                  <a:schemeClr val="accent5"/>
                </a:solidFill>
                <a:hlinkClick r:id="rId3">
                  <a:extLst>
                    <a:ext uri="{A12FA001-AC4F-418D-AE19-62706E023703}">
                      <ahyp:hlinkClr xmlns="" xmlns:ahyp="http://schemas.microsoft.com/office/drawing/2018/hyperlinkcolor" val="tx"/>
                    </a:ext>
                  </a:extLst>
                </a:hlinkClick>
              </a:rPr>
              <a:t>lisa.chamely-aqui@sba.gov</a:t>
            </a:r>
            <a:endParaRPr lang="en-US" dirty="0">
              <a:solidFill>
                <a:schemeClr val="accent5"/>
              </a:solidFill>
            </a:endParaRPr>
          </a:p>
          <a:p>
            <a:pPr algn="ctr"/>
            <a:r>
              <a:rPr lang="en-US" sz="1800" dirty="0">
                <a:solidFill>
                  <a:schemeClr val="tx1"/>
                </a:solidFill>
                <a:latin typeface="+mn-lt"/>
                <a:hlinkClick r:id="rId4">
                  <a:extLst>
                    <a:ext uri="{A12FA001-AC4F-418D-AE19-62706E023703}">
                      <ahyp:hlinkClr xmlns="" xmlns:ahyp="http://schemas.microsoft.com/office/drawing/2018/hyperlinkcolor" val="tx"/>
                    </a:ext>
                  </a:extLst>
                </a:hlinkClick>
              </a:rPr>
              <a:t>https://www.sba.gov/pr</a:t>
            </a:r>
            <a:r>
              <a:rPr lang="en-US" sz="1800" dirty="0">
                <a:solidFill>
                  <a:schemeClr val="tx1"/>
                </a:solidFill>
                <a:latin typeface="+mn-lt"/>
              </a:rPr>
              <a:t> </a:t>
            </a:r>
          </a:p>
          <a:p>
            <a:pPr algn="ctr"/>
            <a:endParaRPr lang="en-US" dirty="0"/>
          </a:p>
        </p:txBody>
      </p:sp>
      <p:sp>
        <p:nvSpPr>
          <p:cNvPr id="3" name="Rectangle 2">
            <a:extLst>
              <a:ext uri="{FF2B5EF4-FFF2-40B4-BE49-F238E27FC236}">
                <a16:creationId xmlns="" xmlns:a16="http://schemas.microsoft.com/office/drawing/2014/main" id="{B0C7AFDD-7B96-4E21-8A20-2D82A1124A9C}"/>
              </a:ext>
            </a:extLst>
          </p:cNvPr>
          <p:cNvSpPr/>
          <p:nvPr/>
        </p:nvSpPr>
        <p:spPr>
          <a:xfrm>
            <a:off x="829700" y="4232561"/>
            <a:ext cx="2459745" cy="207121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lgn="ctr">
              <a:buNone/>
            </a:pPr>
            <a:r>
              <a:rPr lang="en-US" sz="1800" b="1" dirty="0">
                <a:solidFill>
                  <a:schemeClr val="tx2">
                    <a:lumMod val="60000"/>
                    <a:lumOff val="40000"/>
                  </a:schemeClr>
                </a:solidFill>
                <a:latin typeface="+mn-lt"/>
                <a:ea typeface="Source Sans Pro" panose="020B0503030403020204" pitchFamily="34" charset="0"/>
              </a:rPr>
              <a:t>For local technical assistance for individual USVI businesses:</a:t>
            </a:r>
          </a:p>
          <a:p>
            <a:pPr marL="0" indent="0" algn="ctr">
              <a:buNone/>
            </a:pPr>
            <a:r>
              <a:rPr lang="en-US" sz="1800" dirty="0">
                <a:solidFill>
                  <a:schemeClr val="tx1"/>
                </a:solidFill>
                <a:latin typeface="+mn-lt"/>
                <a:ea typeface="Source Sans Pro" panose="020B0503030403020204" pitchFamily="34" charset="0"/>
                <a:hlinkClick r:id="rId5">
                  <a:extLst>
                    <a:ext uri="{A12FA001-AC4F-418D-AE19-62706E023703}">
                      <ahyp:hlinkClr xmlns="" xmlns:ahyp="http://schemas.microsoft.com/office/drawing/2018/hyperlinkcolor" val="tx"/>
                    </a:ext>
                  </a:extLst>
                </a:hlinkClick>
              </a:rPr>
              <a:t>www.visbdc.org</a:t>
            </a:r>
            <a:r>
              <a:rPr lang="en-US" sz="1800" dirty="0">
                <a:solidFill>
                  <a:schemeClr val="tx1"/>
                </a:solidFill>
                <a:latin typeface="+mn-lt"/>
                <a:ea typeface="Source Sans Pro" panose="020B0503030403020204" pitchFamily="34" charset="0"/>
              </a:rPr>
              <a:t> </a:t>
            </a:r>
          </a:p>
        </p:txBody>
      </p:sp>
      <p:sp>
        <p:nvSpPr>
          <p:cNvPr id="6" name="Title 5">
            <a:extLst>
              <a:ext uri="{FF2B5EF4-FFF2-40B4-BE49-F238E27FC236}">
                <a16:creationId xmlns="" xmlns:a16="http://schemas.microsoft.com/office/drawing/2014/main" id="{E2191D8B-6DDD-4B19-85D7-E8A2C44332EF}"/>
              </a:ext>
            </a:extLst>
          </p:cNvPr>
          <p:cNvSpPr>
            <a:spLocks noGrp="1"/>
          </p:cNvSpPr>
          <p:nvPr>
            <p:ph type="title"/>
          </p:nvPr>
        </p:nvSpPr>
        <p:spPr>
          <a:xfrm>
            <a:off x="628650" y="367026"/>
            <a:ext cx="7886700" cy="497618"/>
          </a:xfrm>
        </p:spPr>
        <p:txBody>
          <a:bodyPr/>
          <a:lstStyle/>
          <a:p>
            <a:r>
              <a:rPr lang="en-US" dirty="0"/>
              <a:t>SBA Resources and Links</a:t>
            </a:r>
          </a:p>
        </p:txBody>
      </p:sp>
      <p:sp>
        <p:nvSpPr>
          <p:cNvPr id="5" name="Slide Number Placeholder 4">
            <a:extLst>
              <a:ext uri="{FF2B5EF4-FFF2-40B4-BE49-F238E27FC236}">
                <a16:creationId xmlns="" xmlns:a16="http://schemas.microsoft.com/office/drawing/2014/main" id="{A15564DF-6A3F-443A-9ECC-ABF1BF6C1B7D}"/>
              </a:ext>
            </a:extLst>
          </p:cNvPr>
          <p:cNvSpPr>
            <a:spLocks noGrp="1"/>
          </p:cNvSpPr>
          <p:nvPr>
            <p:ph type="sldNum" sz="quarter" idx="12"/>
          </p:nvPr>
        </p:nvSpPr>
        <p:spPr>
          <a:xfrm>
            <a:off x="6663751" y="6320549"/>
            <a:ext cx="2180025" cy="194649"/>
          </a:xfrm>
        </p:spPr>
        <p:txBody>
          <a:bodyPr/>
          <a:lstStyle/>
          <a:p>
            <a:fld id="{B1AB44B9-F1EC-4F4B-88D4-413245C9CD3E}" type="slidenum">
              <a:rPr lang="en-US" smtClean="0"/>
              <a:t>14</a:t>
            </a:fld>
            <a:endParaRPr lang="en-US" dirty="0"/>
          </a:p>
        </p:txBody>
      </p:sp>
      <p:sp>
        <p:nvSpPr>
          <p:cNvPr id="9" name="Rectangle 8">
            <a:extLst>
              <a:ext uri="{FF2B5EF4-FFF2-40B4-BE49-F238E27FC236}">
                <a16:creationId xmlns="" xmlns:a16="http://schemas.microsoft.com/office/drawing/2014/main" id="{9035EDEA-1EA1-4E26-9277-5FF7643DD361}"/>
              </a:ext>
            </a:extLst>
          </p:cNvPr>
          <p:cNvSpPr/>
          <p:nvPr/>
        </p:nvSpPr>
        <p:spPr>
          <a:xfrm>
            <a:off x="328734" y="886488"/>
            <a:ext cx="3951209" cy="14828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2">
                    <a:lumMod val="60000"/>
                    <a:lumOff val="40000"/>
                  </a:schemeClr>
                </a:solidFill>
              </a:rPr>
              <a:t>For EIDL Loan Applicants:</a:t>
            </a:r>
          </a:p>
          <a:p>
            <a:pPr algn="ctr"/>
            <a:r>
              <a:rPr lang="en-US" dirty="0">
                <a:solidFill>
                  <a:schemeClr val="tx1"/>
                </a:solidFill>
              </a:rPr>
              <a:t>1-800-659-2955</a:t>
            </a:r>
          </a:p>
          <a:p>
            <a:pPr algn="ctr"/>
            <a:r>
              <a:rPr lang="en-US" dirty="0">
                <a:solidFill>
                  <a:schemeClr val="accent5"/>
                </a:solidFill>
                <a:hlinkClick r:id="rId6">
                  <a:extLst>
                    <a:ext uri="{A12FA001-AC4F-418D-AE19-62706E023703}">
                      <ahyp:hlinkClr xmlns="" xmlns:ahyp="http://schemas.microsoft.com/office/drawing/2018/hyperlinkcolor" val="tx"/>
                    </a:ext>
                  </a:extLst>
                </a:hlinkClick>
              </a:rPr>
              <a:t>disastercustomerassistance@sba.gov</a:t>
            </a:r>
            <a:endParaRPr lang="en-US" dirty="0">
              <a:solidFill>
                <a:schemeClr val="accent5"/>
              </a:solidFill>
            </a:endParaRPr>
          </a:p>
          <a:p>
            <a:pPr algn="ctr"/>
            <a:r>
              <a:rPr lang="en-US" dirty="0"/>
              <a:t>www.sba.gov/funding-programs/disaster-assistance</a:t>
            </a:r>
          </a:p>
        </p:txBody>
      </p:sp>
      <p:sp>
        <p:nvSpPr>
          <p:cNvPr id="13" name="Rectangle 12">
            <a:extLst>
              <a:ext uri="{FF2B5EF4-FFF2-40B4-BE49-F238E27FC236}">
                <a16:creationId xmlns="" xmlns:a16="http://schemas.microsoft.com/office/drawing/2014/main" id="{28CB431D-8708-4BA6-847E-33319E1C2AB3}"/>
              </a:ext>
            </a:extLst>
          </p:cNvPr>
          <p:cNvSpPr/>
          <p:nvPr/>
        </p:nvSpPr>
        <p:spPr>
          <a:xfrm>
            <a:off x="328734" y="2575520"/>
            <a:ext cx="2960711" cy="14676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1800" b="1" dirty="0">
                <a:solidFill>
                  <a:schemeClr val="tx2">
                    <a:lumMod val="60000"/>
                    <a:lumOff val="40000"/>
                  </a:schemeClr>
                </a:solidFill>
              </a:rPr>
              <a:t>PPP Forgiveness Guidance</a:t>
            </a:r>
          </a:p>
          <a:p>
            <a:pPr algn="ctr"/>
            <a:r>
              <a:rPr lang="pt-BR" sz="1800" b="1" dirty="0">
                <a:solidFill>
                  <a:schemeClr val="tx2">
                    <a:lumMod val="60000"/>
                    <a:lumOff val="40000"/>
                  </a:schemeClr>
                </a:solidFill>
              </a:rPr>
              <a:t>Most Recent:</a:t>
            </a:r>
            <a:endParaRPr lang="pt-BR" sz="1800" dirty="0">
              <a:solidFill>
                <a:schemeClr val="tx2">
                  <a:lumMod val="60000"/>
                  <a:lumOff val="40000"/>
                </a:schemeClr>
              </a:solidFill>
            </a:endParaRPr>
          </a:p>
          <a:p>
            <a:pPr algn="ctr"/>
            <a:r>
              <a:rPr lang="pt-BR" sz="1800" dirty="0">
                <a:solidFill>
                  <a:schemeClr val="tx1"/>
                </a:solidFill>
              </a:rPr>
              <a:t>home.treasury.gov/policy-issues/cares/assistance-for-small-businesses</a:t>
            </a:r>
          </a:p>
        </p:txBody>
      </p:sp>
      <p:sp>
        <p:nvSpPr>
          <p:cNvPr id="11" name="Rectangle 10">
            <a:extLst>
              <a:ext uri="{FF2B5EF4-FFF2-40B4-BE49-F238E27FC236}">
                <a16:creationId xmlns="" xmlns:a16="http://schemas.microsoft.com/office/drawing/2014/main" id="{2EC1BC8D-B037-46BD-87E5-C512E28004C2}"/>
              </a:ext>
            </a:extLst>
          </p:cNvPr>
          <p:cNvSpPr/>
          <p:nvPr/>
        </p:nvSpPr>
        <p:spPr>
          <a:xfrm>
            <a:off x="3650597" y="2474190"/>
            <a:ext cx="5349922" cy="303243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b="1" i="0" u="none" strike="noStrike" baseline="0" dirty="0">
                <a:solidFill>
                  <a:schemeClr val="tx2">
                    <a:lumMod val="60000"/>
                    <a:lumOff val="40000"/>
                  </a:schemeClr>
                </a:solidFill>
                <a:latin typeface="Calibri-Bold"/>
              </a:rPr>
              <a:t>PPP Related Content including </a:t>
            </a:r>
          </a:p>
          <a:p>
            <a:pPr algn="ctr"/>
            <a:r>
              <a:rPr lang="en-US" sz="1800" b="1" i="0" u="none" strike="noStrike" baseline="0" dirty="0">
                <a:solidFill>
                  <a:schemeClr val="tx2">
                    <a:lumMod val="60000"/>
                    <a:lumOff val="40000"/>
                  </a:schemeClr>
                </a:solidFill>
                <a:latin typeface="Calibri-Bold"/>
              </a:rPr>
              <a:t>Forgiveness Applications:</a:t>
            </a:r>
          </a:p>
          <a:p>
            <a:pPr algn="ctr"/>
            <a:r>
              <a:rPr lang="en-US" sz="1800" b="1" i="0" u="none" strike="noStrike" baseline="0" dirty="0">
                <a:solidFill>
                  <a:schemeClr val="tx1"/>
                </a:solidFill>
                <a:latin typeface="Calibri-Bold"/>
              </a:rPr>
              <a:t>sba.gov/</a:t>
            </a:r>
            <a:r>
              <a:rPr lang="en-US" sz="1800" b="1" i="0" u="none" strike="noStrike" baseline="0" dirty="0" err="1">
                <a:solidFill>
                  <a:schemeClr val="tx1"/>
                </a:solidFill>
                <a:latin typeface="Calibri-Bold"/>
              </a:rPr>
              <a:t>fundingprograms</a:t>
            </a:r>
            <a:r>
              <a:rPr lang="en-US" sz="1800" b="1" i="0" u="none" strike="noStrike" baseline="0" dirty="0">
                <a:solidFill>
                  <a:schemeClr val="tx1"/>
                </a:solidFill>
                <a:latin typeface="Calibri-Bold"/>
              </a:rPr>
              <a:t>/loans/coronavirus-relief-options/paycheck-protection-program</a:t>
            </a:r>
          </a:p>
          <a:p>
            <a:pPr marL="285750" indent="-285750">
              <a:buFont typeface="Arial" panose="020B0604020202020204" pitchFamily="34" charset="0"/>
              <a:buChar char="•"/>
            </a:pPr>
            <a:r>
              <a:rPr lang="en-US" sz="1800" dirty="0">
                <a:solidFill>
                  <a:schemeClr val="tx1"/>
                </a:solidFill>
              </a:rPr>
              <a:t>All Interim Final Rules</a:t>
            </a:r>
          </a:p>
          <a:p>
            <a:pPr marL="285750" indent="-285750">
              <a:buFont typeface="Arial" panose="020B0604020202020204" pitchFamily="34" charset="0"/>
              <a:buChar char="•"/>
            </a:pPr>
            <a:r>
              <a:rPr lang="en-US" sz="1800" dirty="0">
                <a:solidFill>
                  <a:schemeClr val="tx1"/>
                </a:solidFill>
              </a:rPr>
              <a:t>Borrower Application Form</a:t>
            </a:r>
          </a:p>
          <a:p>
            <a:pPr marL="285750" indent="-285750">
              <a:buFont typeface="Arial" panose="020B0604020202020204" pitchFamily="34" charset="0"/>
              <a:buChar char="•"/>
            </a:pPr>
            <a:r>
              <a:rPr lang="en-US" sz="1800" dirty="0">
                <a:solidFill>
                  <a:schemeClr val="tx1"/>
                </a:solidFill>
              </a:rPr>
              <a:t>Loan Forgiveness Instructions and Application Form</a:t>
            </a:r>
          </a:p>
          <a:p>
            <a:pPr marL="285750" indent="-285750">
              <a:buFont typeface="Arial" panose="020B0604020202020204" pitchFamily="34" charset="0"/>
              <a:buChar char="•"/>
            </a:pPr>
            <a:r>
              <a:rPr lang="en-US" sz="1800" dirty="0">
                <a:solidFill>
                  <a:schemeClr val="tx1"/>
                </a:solidFill>
              </a:rPr>
              <a:t>FAQ for Lenders and Borrowers</a:t>
            </a:r>
          </a:p>
          <a:p>
            <a:pPr marL="285750" indent="-285750">
              <a:buFont typeface="Arial" panose="020B0604020202020204" pitchFamily="34" charset="0"/>
              <a:buChar char="•"/>
            </a:pPr>
            <a:r>
              <a:rPr lang="en-US" sz="1800" dirty="0">
                <a:solidFill>
                  <a:schemeClr val="tx1"/>
                </a:solidFill>
              </a:rPr>
              <a:t>PPP Loan Activity by State</a:t>
            </a:r>
            <a:endParaRPr lang="en-US" sz="1800" u="sng" dirty="0">
              <a:solidFill>
                <a:schemeClr val="tx1"/>
              </a:solidFill>
            </a:endParaRPr>
          </a:p>
          <a:p>
            <a:pPr marL="285750" indent="-285750">
              <a:buFont typeface="Arial" panose="020B0604020202020204" pitchFamily="34" charset="0"/>
              <a:buChar char="•"/>
            </a:pPr>
            <a:r>
              <a:rPr lang="en-US" sz="1800" dirty="0">
                <a:solidFill>
                  <a:schemeClr val="tx1"/>
                </a:solidFill>
              </a:rPr>
              <a:t>Information on Traditional SBA Lending Options</a:t>
            </a:r>
          </a:p>
          <a:p>
            <a:pPr algn="ctr"/>
            <a:endParaRPr lang="en-US" dirty="0">
              <a:solidFill>
                <a:schemeClr val="tx1"/>
              </a:solidFill>
            </a:endParaRPr>
          </a:p>
        </p:txBody>
      </p:sp>
      <p:sp>
        <p:nvSpPr>
          <p:cNvPr id="2" name="Rectangle 1">
            <a:extLst>
              <a:ext uri="{FF2B5EF4-FFF2-40B4-BE49-F238E27FC236}">
                <a16:creationId xmlns="" xmlns:a16="http://schemas.microsoft.com/office/drawing/2014/main" id="{31E504E0-C807-4721-A4B0-E5D0CCCDF743}"/>
              </a:ext>
            </a:extLst>
          </p:cNvPr>
          <p:cNvSpPr/>
          <p:nvPr/>
        </p:nvSpPr>
        <p:spPr>
          <a:xfrm>
            <a:off x="3021708" y="5496570"/>
            <a:ext cx="2610027" cy="9596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lgn="ctr">
              <a:buNone/>
            </a:pPr>
            <a:r>
              <a:rPr lang="en-US" sz="1800" b="1" dirty="0">
                <a:solidFill>
                  <a:schemeClr val="tx2">
                    <a:lumMod val="60000"/>
                    <a:lumOff val="40000"/>
                  </a:schemeClr>
                </a:solidFill>
                <a:latin typeface="+mn-lt"/>
                <a:ea typeface="Source Sans Pro" panose="020B0503030403020204" pitchFamily="34" charset="0"/>
              </a:rPr>
              <a:t>For information on all federal programs:</a:t>
            </a:r>
          </a:p>
          <a:p>
            <a:pPr marL="0" indent="0" algn="ctr">
              <a:buNone/>
            </a:pPr>
            <a:r>
              <a:rPr lang="en-US" sz="1800" u="sng" dirty="0">
                <a:solidFill>
                  <a:schemeClr val="tx1"/>
                </a:solidFill>
                <a:latin typeface="+mn-lt"/>
                <a:ea typeface="Source Sans Pro" panose="020B0503030403020204" pitchFamily="34" charset="0"/>
                <a:hlinkClick r:id="rId7">
                  <a:extLst>
                    <a:ext uri="{A12FA001-AC4F-418D-AE19-62706E023703}">
                      <ahyp:hlinkClr xmlns="" xmlns:ahyp="http://schemas.microsoft.com/office/drawing/2018/hyperlinkcolor" val="tx"/>
                    </a:ext>
                  </a:extLst>
                </a:hlinkClick>
              </a:rPr>
              <a:t>www.usa.gov/coronavirus</a:t>
            </a:r>
            <a:r>
              <a:rPr lang="en-US" sz="1800" dirty="0">
                <a:solidFill>
                  <a:schemeClr val="tx1"/>
                </a:solidFill>
                <a:latin typeface="+mn-lt"/>
                <a:ea typeface="Source Sans Pro" panose="020B0503030403020204" pitchFamily="34" charset="0"/>
              </a:rPr>
              <a:t> </a:t>
            </a:r>
          </a:p>
        </p:txBody>
      </p:sp>
      <p:sp>
        <p:nvSpPr>
          <p:cNvPr id="4" name="Rectangle 3">
            <a:extLst>
              <a:ext uri="{FF2B5EF4-FFF2-40B4-BE49-F238E27FC236}">
                <a16:creationId xmlns="" xmlns:a16="http://schemas.microsoft.com/office/drawing/2014/main" id="{9BC879A2-4C74-45F4-A800-E9EF55C92A75}"/>
              </a:ext>
            </a:extLst>
          </p:cNvPr>
          <p:cNvSpPr/>
          <p:nvPr/>
        </p:nvSpPr>
        <p:spPr>
          <a:xfrm>
            <a:off x="5788570" y="5308646"/>
            <a:ext cx="2852201" cy="129590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hlinkClick r:id="rId8"/>
            </a:endParaRPr>
          </a:p>
          <a:p>
            <a:pPr algn="ctr"/>
            <a:endParaRPr lang="en-US" dirty="0">
              <a:hlinkClick r:id="rId8"/>
            </a:endParaRPr>
          </a:p>
          <a:p>
            <a:pPr algn="ctr"/>
            <a:r>
              <a:rPr lang="en-US" dirty="0">
                <a:solidFill>
                  <a:schemeClr val="bg1"/>
                </a:solidFill>
                <a:hlinkClick r:id="rId8">
                  <a:extLst>
                    <a:ext uri="{A12FA001-AC4F-418D-AE19-62706E023703}">
                      <ahyp:hlinkClr xmlns="" xmlns:ahyp="http://schemas.microsoft.com/office/drawing/2018/hyperlinkcolor" val="tx"/>
                    </a:ext>
                  </a:extLst>
                </a:hlinkClick>
              </a:rPr>
              <a:t>https://www.score.org/</a:t>
            </a:r>
            <a:endParaRPr lang="en-US" dirty="0">
              <a:solidFill>
                <a:schemeClr val="bg1"/>
              </a:solidFill>
            </a:endParaRPr>
          </a:p>
          <a:p>
            <a:pPr algn="ctr"/>
            <a:r>
              <a:rPr lang="en-US" dirty="0"/>
              <a:t>Free business mentoring and education</a:t>
            </a:r>
          </a:p>
        </p:txBody>
      </p:sp>
      <p:pic>
        <p:nvPicPr>
          <p:cNvPr id="7" name="Picture 6">
            <a:extLst>
              <a:ext uri="{FF2B5EF4-FFF2-40B4-BE49-F238E27FC236}">
                <a16:creationId xmlns="" xmlns:a16="http://schemas.microsoft.com/office/drawing/2014/main" id="{1230DBCF-3FB5-45A4-A366-0C06C5DD21D5}"/>
              </a:ext>
            </a:extLst>
          </p:cNvPr>
          <p:cNvPicPr>
            <a:picLocks noChangeAspect="1"/>
          </p:cNvPicPr>
          <p:nvPr/>
        </p:nvPicPr>
        <p:blipFill>
          <a:blip r:embed="rId9"/>
          <a:stretch>
            <a:fillRect/>
          </a:stretch>
        </p:blipFill>
        <p:spPr>
          <a:xfrm>
            <a:off x="6563079" y="5407854"/>
            <a:ext cx="1303184" cy="484429"/>
          </a:xfrm>
          <a:prstGeom prst="rect">
            <a:avLst/>
          </a:prstGeom>
        </p:spPr>
      </p:pic>
    </p:spTree>
    <p:extLst>
      <p:ext uri="{BB962C8B-B14F-4D97-AF65-F5344CB8AC3E}">
        <p14:creationId xmlns:p14="http://schemas.microsoft.com/office/powerpoint/2010/main" val="305870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CA71B9-505F-4A09-BE16-05A71420F4CA}"/>
              </a:ext>
            </a:extLst>
          </p:cNvPr>
          <p:cNvSpPr>
            <a:spLocks noGrp="1"/>
          </p:cNvSpPr>
          <p:nvPr>
            <p:ph type="title"/>
          </p:nvPr>
        </p:nvSpPr>
        <p:spPr>
          <a:xfrm>
            <a:off x="629841" y="373996"/>
            <a:ext cx="7886700" cy="522706"/>
          </a:xfrm>
        </p:spPr>
        <p:txBody>
          <a:bodyPr/>
          <a:lstStyle/>
          <a:p>
            <a:r>
              <a:rPr lang="en-US" dirty="0">
                <a:latin typeface="+mn-lt"/>
              </a:rPr>
              <a:t>USVI Local Assistance</a:t>
            </a:r>
          </a:p>
        </p:txBody>
      </p:sp>
      <p:sp>
        <p:nvSpPr>
          <p:cNvPr id="3" name="Content Placeholder 2">
            <a:extLst>
              <a:ext uri="{FF2B5EF4-FFF2-40B4-BE49-F238E27FC236}">
                <a16:creationId xmlns="" xmlns:a16="http://schemas.microsoft.com/office/drawing/2014/main" id="{0F2BF5E6-130F-4280-B1EB-79243405CD48}"/>
              </a:ext>
            </a:extLst>
          </p:cNvPr>
          <p:cNvSpPr>
            <a:spLocks noGrp="1"/>
          </p:cNvSpPr>
          <p:nvPr>
            <p:ph sz="half" idx="2"/>
          </p:nvPr>
        </p:nvSpPr>
        <p:spPr>
          <a:xfrm>
            <a:off x="344910" y="1593429"/>
            <a:ext cx="3868340" cy="4833238"/>
          </a:xfrm>
        </p:spPr>
        <p:txBody>
          <a:bodyPr>
            <a:normAutofit/>
          </a:bodyPr>
          <a:lstStyle/>
          <a:p>
            <a:pPr marL="0" indent="0">
              <a:buNone/>
            </a:pPr>
            <a:r>
              <a:rPr lang="en-US" sz="1700" dirty="0">
                <a:latin typeface="+mn-lt"/>
              </a:rPr>
              <a:t>SBA Puerto Rico &amp; U.S. Virgin Islands District Office </a:t>
            </a:r>
            <a:r>
              <a:rPr lang="en-US" sz="1700" dirty="0">
                <a:latin typeface="+mn-lt"/>
                <a:hlinkClick r:id="rId2"/>
              </a:rPr>
              <a:t>https://www.sba.gov/pr</a:t>
            </a:r>
            <a:r>
              <a:rPr lang="en-US" sz="1700" dirty="0">
                <a:latin typeface="+mn-lt"/>
              </a:rPr>
              <a:t> </a:t>
            </a:r>
          </a:p>
          <a:p>
            <a:pPr marL="342875" lvl="1" indent="0">
              <a:buNone/>
            </a:pPr>
            <a:r>
              <a:rPr lang="en-US" sz="1700" dirty="0">
                <a:latin typeface="+mn-lt"/>
              </a:rPr>
              <a:t>U.S. Virgin Islands – (340) 473-7945 </a:t>
            </a:r>
          </a:p>
          <a:p>
            <a:pPr marL="342875" lvl="1" indent="0">
              <a:buNone/>
            </a:pPr>
            <a:r>
              <a:rPr lang="en-US" sz="1700" dirty="0">
                <a:latin typeface="+mn-lt"/>
              </a:rPr>
              <a:t>Puerto Rico – (787) 766-5002 / 5003</a:t>
            </a:r>
          </a:p>
          <a:p>
            <a:pPr marL="342875" lvl="1" indent="0">
              <a:buNone/>
            </a:pPr>
            <a:r>
              <a:rPr lang="en-US" sz="1600" dirty="0">
                <a:hlinkClick r:id="rId3"/>
              </a:rPr>
              <a:t>https://twitter.com/SBA_PuertoRico</a:t>
            </a:r>
            <a:endParaRPr lang="en-US" sz="1700" dirty="0">
              <a:latin typeface="+mn-lt"/>
            </a:endParaRPr>
          </a:p>
          <a:p>
            <a:pPr marL="342875" lvl="1" indent="0">
              <a:buNone/>
            </a:pPr>
            <a:endParaRPr lang="en-US" sz="1700" dirty="0"/>
          </a:p>
          <a:p>
            <a:pPr marL="342875" lvl="1" indent="0">
              <a:buNone/>
            </a:pPr>
            <a:endParaRPr lang="en-US" dirty="0"/>
          </a:p>
        </p:txBody>
      </p:sp>
      <p:sp>
        <p:nvSpPr>
          <p:cNvPr id="10" name="Content Placeholder 9">
            <a:extLst>
              <a:ext uri="{FF2B5EF4-FFF2-40B4-BE49-F238E27FC236}">
                <a16:creationId xmlns="" xmlns:a16="http://schemas.microsoft.com/office/drawing/2014/main" id="{9EA18728-5B8F-4B17-A488-5DCC342CF9F0}"/>
              </a:ext>
            </a:extLst>
          </p:cNvPr>
          <p:cNvSpPr>
            <a:spLocks noGrp="1"/>
          </p:cNvSpPr>
          <p:nvPr>
            <p:ph sz="quarter" idx="4"/>
          </p:nvPr>
        </p:nvSpPr>
        <p:spPr>
          <a:xfrm>
            <a:off x="4970670" y="1640397"/>
            <a:ext cx="3797242" cy="4616024"/>
          </a:xfrm>
        </p:spPr>
        <p:txBody>
          <a:bodyPr>
            <a:normAutofit fontScale="92500" lnSpcReduction="20000"/>
          </a:bodyPr>
          <a:lstStyle/>
          <a:p>
            <a:pPr marL="0" indent="0" fontAlgn="base">
              <a:buNone/>
            </a:pPr>
            <a:r>
              <a:rPr lang="en-029" sz="1700" b="1" i="1" dirty="0">
                <a:solidFill>
                  <a:schemeClr val="tx2">
                    <a:lumMod val="75000"/>
                  </a:schemeClr>
                </a:solidFill>
              </a:rPr>
              <a:t>Helping Businesses Grow &amp; Succeed</a:t>
            </a:r>
          </a:p>
          <a:p>
            <a:pPr marL="0" indent="0" algn="ctr" fontAlgn="base">
              <a:buNone/>
            </a:pPr>
            <a:endParaRPr lang="en-029" sz="1700" dirty="0">
              <a:latin typeface="+mn-lt"/>
            </a:endParaRPr>
          </a:p>
          <a:p>
            <a:pPr marL="0" indent="0" algn="ctr" fontAlgn="base">
              <a:buNone/>
            </a:pPr>
            <a:r>
              <a:rPr lang="en-029" sz="1500" dirty="0">
                <a:latin typeface="+mn-lt"/>
              </a:rPr>
              <a:t>Virgin Islands Small Business Development Center </a:t>
            </a:r>
          </a:p>
          <a:p>
            <a:pPr marL="0" indent="0" algn="ctr" fontAlgn="base">
              <a:buNone/>
            </a:pPr>
            <a:r>
              <a:rPr lang="en-029" sz="1400" dirty="0">
                <a:latin typeface="+mn-lt"/>
              </a:rPr>
              <a:t> </a:t>
            </a:r>
            <a:r>
              <a:rPr lang="en-029" sz="1700" dirty="0">
                <a:latin typeface="Source Sans Pro" panose="020B0503030403020204"/>
                <a:hlinkClick r:id="rId4"/>
              </a:rPr>
              <a:t>http://www.visbdc.org</a:t>
            </a:r>
            <a:r>
              <a:rPr lang="en-029" sz="2000" dirty="0">
                <a:latin typeface="Source Sans Pro" panose="020B0503030403020204"/>
              </a:rPr>
              <a:t> </a:t>
            </a:r>
          </a:p>
          <a:p>
            <a:pPr marL="0" indent="0" algn="ctr" fontAlgn="base">
              <a:buNone/>
            </a:pPr>
            <a:endParaRPr lang="en-029" sz="1350" dirty="0"/>
          </a:p>
          <a:p>
            <a:pPr marL="0" indent="0" algn="ctr" fontAlgn="base">
              <a:buNone/>
            </a:pPr>
            <a:r>
              <a:rPr lang="en-029" sz="1400" dirty="0"/>
              <a:t>Consulting, Workshops &amp; Technical Assistance.</a:t>
            </a:r>
          </a:p>
          <a:p>
            <a:pPr marL="0" indent="0" algn="ctr" fontAlgn="base">
              <a:buNone/>
            </a:pPr>
            <a:r>
              <a:rPr lang="en-029" sz="1400" dirty="0"/>
              <a:t>Currently accepting virtual appointments.</a:t>
            </a:r>
            <a:endParaRPr lang="en-US" sz="1400" dirty="0"/>
          </a:p>
          <a:p>
            <a:pPr marL="0" indent="0" fontAlgn="base">
              <a:buNone/>
            </a:pPr>
            <a:endParaRPr lang="en-029" sz="1400" dirty="0"/>
          </a:p>
          <a:p>
            <a:pPr marL="0" indent="0" fontAlgn="base">
              <a:buNone/>
            </a:pPr>
            <a:endParaRPr lang="en-029" sz="1400" dirty="0"/>
          </a:p>
          <a:p>
            <a:pPr marL="0" indent="0" algn="ctr" fontAlgn="base">
              <a:buNone/>
            </a:pPr>
            <a:r>
              <a:rPr lang="en-029" sz="1300" b="1" dirty="0"/>
              <a:t>St. Thomas/St. John </a:t>
            </a:r>
          </a:p>
          <a:p>
            <a:pPr marL="0" indent="0" algn="ctr" fontAlgn="base">
              <a:lnSpc>
                <a:spcPct val="120000"/>
              </a:lnSpc>
              <a:spcBef>
                <a:spcPts val="0"/>
              </a:spcBef>
              <a:buNone/>
            </a:pPr>
            <a:r>
              <a:rPr lang="en-029" sz="1300" dirty="0">
                <a:latin typeface="+mj-lt"/>
              </a:rPr>
              <a:t>8000 Nisky Center, Suite 720</a:t>
            </a:r>
          </a:p>
          <a:p>
            <a:pPr marL="0" indent="0" algn="ctr" fontAlgn="base">
              <a:lnSpc>
                <a:spcPct val="120000"/>
              </a:lnSpc>
              <a:spcBef>
                <a:spcPts val="0"/>
              </a:spcBef>
              <a:buNone/>
            </a:pPr>
            <a:r>
              <a:rPr lang="en-029" sz="1300" dirty="0">
                <a:latin typeface="+mj-lt"/>
              </a:rPr>
              <a:t>St. Thomas VI 00802</a:t>
            </a:r>
          </a:p>
          <a:p>
            <a:pPr marL="0" indent="0" algn="ctr" fontAlgn="base">
              <a:lnSpc>
                <a:spcPct val="120000"/>
              </a:lnSpc>
              <a:spcBef>
                <a:spcPts val="0"/>
              </a:spcBef>
              <a:buNone/>
            </a:pPr>
            <a:r>
              <a:rPr lang="en-029" sz="1300" dirty="0">
                <a:latin typeface="+mj-lt"/>
              </a:rPr>
              <a:t>(340) 693-1694</a:t>
            </a:r>
          </a:p>
          <a:p>
            <a:pPr marL="0" indent="0" algn="ctr" fontAlgn="base">
              <a:lnSpc>
                <a:spcPct val="120000"/>
              </a:lnSpc>
              <a:spcBef>
                <a:spcPts val="0"/>
              </a:spcBef>
              <a:buNone/>
            </a:pPr>
            <a:endParaRPr lang="en-029" sz="1300" dirty="0">
              <a:latin typeface="+mj-lt"/>
            </a:endParaRPr>
          </a:p>
          <a:p>
            <a:pPr marL="0" indent="0" algn="ctr" fontAlgn="base">
              <a:lnSpc>
                <a:spcPct val="120000"/>
              </a:lnSpc>
              <a:spcBef>
                <a:spcPts val="0"/>
              </a:spcBef>
              <a:buNone/>
            </a:pPr>
            <a:r>
              <a:rPr lang="en-029" sz="1300" b="1" dirty="0"/>
              <a:t>St. Croix</a:t>
            </a:r>
            <a:r>
              <a:rPr lang="en-029" sz="1300" b="1" dirty="0">
                <a:latin typeface="+mj-lt"/>
              </a:rPr>
              <a:t/>
            </a:r>
            <a:br>
              <a:rPr lang="en-029" sz="1300" b="1" dirty="0">
                <a:latin typeface="+mj-lt"/>
              </a:rPr>
            </a:br>
            <a:r>
              <a:rPr lang="en-029" sz="1300" dirty="0">
                <a:latin typeface="+mj-lt"/>
              </a:rPr>
              <a:t>6300 Estate Peters Rest #4</a:t>
            </a:r>
          </a:p>
          <a:p>
            <a:pPr marL="0" indent="0" algn="ctr" fontAlgn="base">
              <a:lnSpc>
                <a:spcPct val="120000"/>
              </a:lnSpc>
              <a:spcBef>
                <a:spcPts val="0"/>
              </a:spcBef>
              <a:buNone/>
            </a:pPr>
            <a:r>
              <a:rPr lang="en-029" sz="1300" dirty="0">
                <a:latin typeface="+mj-lt"/>
              </a:rPr>
              <a:t>Christiansted, St. Croix VI 00820</a:t>
            </a:r>
          </a:p>
          <a:p>
            <a:pPr marL="0" indent="0" algn="ctr" fontAlgn="base">
              <a:lnSpc>
                <a:spcPct val="120000"/>
              </a:lnSpc>
              <a:spcBef>
                <a:spcPts val="0"/>
              </a:spcBef>
              <a:buNone/>
            </a:pPr>
            <a:r>
              <a:rPr lang="en-029" sz="1300" dirty="0">
                <a:latin typeface="+mj-lt"/>
              </a:rPr>
              <a:t>(340) 692-4294</a:t>
            </a:r>
          </a:p>
          <a:p>
            <a:pPr marL="0" indent="0" algn="ctr" fontAlgn="base">
              <a:lnSpc>
                <a:spcPct val="120000"/>
              </a:lnSpc>
              <a:spcBef>
                <a:spcPts val="0"/>
              </a:spcBef>
              <a:buNone/>
            </a:pPr>
            <a:endParaRPr lang="en-029" sz="1300" dirty="0">
              <a:latin typeface="+mj-lt"/>
            </a:endParaRPr>
          </a:p>
          <a:p>
            <a:pPr marL="0" indent="0" algn="ctr" fontAlgn="base">
              <a:lnSpc>
                <a:spcPct val="120000"/>
              </a:lnSpc>
              <a:spcBef>
                <a:spcPts val="0"/>
              </a:spcBef>
              <a:buNone/>
            </a:pPr>
            <a:r>
              <a:rPr lang="en-029" sz="1900" u="sng" dirty="0">
                <a:latin typeface="Source Sans Pro" panose="020B0503030403020204"/>
                <a:hlinkClick r:id="rId5"/>
              </a:rPr>
              <a:t>info@visbdc.org</a:t>
            </a:r>
            <a:endParaRPr lang="en-029" sz="1900" dirty="0"/>
          </a:p>
          <a:p>
            <a:pPr marL="0" indent="0" fontAlgn="base">
              <a:lnSpc>
                <a:spcPct val="120000"/>
              </a:lnSpc>
              <a:spcBef>
                <a:spcPts val="0"/>
              </a:spcBef>
              <a:buNone/>
            </a:pPr>
            <a:endParaRPr lang="en-029" sz="1400" dirty="0">
              <a:latin typeface="+mj-lt"/>
            </a:endParaRPr>
          </a:p>
        </p:txBody>
      </p:sp>
      <p:sp>
        <p:nvSpPr>
          <p:cNvPr id="4" name="Slide Number Placeholder 3">
            <a:extLst>
              <a:ext uri="{FF2B5EF4-FFF2-40B4-BE49-F238E27FC236}">
                <a16:creationId xmlns="" xmlns:a16="http://schemas.microsoft.com/office/drawing/2014/main" id="{33DAE64F-3B82-4F69-B383-F23A2D9DAE2E}"/>
              </a:ext>
            </a:extLst>
          </p:cNvPr>
          <p:cNvSpPr>
            <a:spLocks noGrp="1"/>
          </p:cNvSpPr>
          <p:nvPr>
            <p:ph type="sldNum" sz="quarter" idx="12"/>
          </p:nvPr>
        </p:nvSpPr>
        <p:spPr>
          <a:xfrm>
            <a:off x="2800415" y="4546656"/>
            <a:ext cx="2130337" cy="1938992"/>
          </a:xfrm>
        </p:spPr>
        <p:txBody>
          <a:bodyPr/>
          <a:lstStyle/>
          <a:p>
            <a:pPr algn="l"/>
            <a:endParaRPr lang="en-029" sz="1600" dirty="0">
              <a:solidFill>
                <a:schemeClr val="tx1"/>
              </a:solidFill>
              <a:latin typeface="+mn-lt"/>
            </a:endParaRPr>
          </a:p>
          <a:p>
            <a:pPr algn="l"/>
            <a:endParaRPr lang="en-029" sz="1200" dirty="0">
              <a:solidFill>
                <a:schemeClr val="tx1"/>
              </a:solidFill>
              <a:latin typeface="+mn-lt"/>
            </a:endParaRPr>
          </a:p>
          <a:p>
            <a:pPr algn="l"/>
            <a:r>
              <a:rPr lang="en-029" sz="1200" dirty="0">
                <a:solidFill>
                  <a:schemeClr val="tx1"/>
                </a:solidFill>
                <a:latin typeface="+mn-lt"/>
              </a:rPr>
              <a:t>Lisa Chamely-Aqui</a:t>
            </a:r>
            <a:br>
              <a:rPr lang="en-029" sz="1200" dirty="0">
                <a:solidFill>
                  <a:schemeClr val="tx1"/>
                </a:solidFill>
                <a:latin typeface="+mn-lt"/>
              </a:rPr>
            </a:br>
            <a:r>
              <a:rPr lang="en-029" sz="1200" dirty="0">
                <a:solidFill>
                  <a:schemeClr val="tx1"/>
                </a:solidFill>
                <a:latin typeface="+mn-lt"/>
              </a:rPr>
              <a:t>Outreach &amp; Marketing Specialist – U.S. Virgin Islands</a:t>
            </a:r>
            <a:br>
              <a:rPr lang="en-029" sz="1200" dirty="0">
                <a:solidFill>
                  <a:schemeClr val="tx1"/>
                </a:solidFill>
                <a:latin typeface="+mn-lt"/>
              </a:rPr>
            </a:br>
            <a:r>
              <a:rPr lang="en-029" sz="1200" dirty="0">
                <a:solidFill>
                  <a:schemeClr val="tx1"/>
                </a:solidFill>
                <a:latin typeface="+mn-lt"/>
              </a:rPr>
              <a:t>Puerto Rico &amp; U.S. Virgin Islands District Office</a:t>
            </a:r>
            <a:br>
              <a:rPr lang="en-029" sz="1200" dirty="0">
                <a:solidFill>
                  <a:schemeClr val="tx1"/>
                </a:solidFill>
                <a:latin typeface="+mn-lt"/>
              </a:rPr>
            </a:br>
            <a:r>
              <a:rPr lang="en-029" sz="1200" b="1" dirty="0">
                <a:solidFill>
                  <a:schemeClr val="tx1"/>
                </a:solidFill>
                <a:latin typeface="+mn-lt"/>
              </a:rPr>
              <a:t>U.S. Small Business Administration</a:t>
            </a:r>
            <a:r>
              <a:rPr lang="en-029" sz="1200" dirty="0">
                <a:solidFill>
                  <a:schemeClr val="tx1"/>
                </a:solidFill>
                <a:latin typeface="+mn-lt"/>
              </a:rPr>
              <a:t/>
            </a:r>
            <a:br>
              <a:rPr lang="en-029" sz="1200" dirty="0">
                <a:solidFill>
                  <a:schemeClr val="tx1"/>
                </a:solidFill>
                <a:latin typeface="+mn-lt"/>
              </a:rPr>
            </a:br>
            <a:r>
              <a:rPr lang="en-029" sz="1200" dirty="0">
                <a:solidFill>
                  <a:schemeClr val="tx1"/>
                </a:solidFill>
                <a:latin typeface="+mn-lt"/>
              </a:rPr>
              <a:t>(787) 523-7120</a:t>
            </a:r>
          </a:p>
          <a:p>
            <a:pPr algn="l"/>
            <a:r>
              <a:rPr lang="en-029" sz="1200" dirty="0">
                <a:solidFill>
                  <a:schemeClr val="tx1"/>
                </a:solidFill>
                <a:latin typeface="+mn-lt"/>
              </a:rPr>
              <a:t>Cell: (202) 941-8015</a:t>
            </a:r>
          </a:p>
          <a:p>
            <a:pPr algn="l"/>
            <a:r>
              <a:rPr lang="en-029" sz="1200" dirty="0">
                <a:latin typeface="+mn-lt"/>
                <a:hlinkClick r:id="rId6"/>
              </a:rPr>
              <a:t>Lisa.Chamely-Aqui@sba.gov</a:t>
            </a:r>
            <a:endParaRPr lang="en-029" sz="1200" dirty="0">
              <a:latin typeface="+mn-lt"/>
            </a:endParaRPr>
          </a:p>
          <a:p>
            <a:pPr algn="l"/>
            <a:r>
              <a:rPr lang="en-029" sz="1800" dirty="0">
                <a:solidFill>
                  <a:schemeClr val="tx1"/>
                </a:solidFill>
                <a:latin typeface="+mn-lt"/>
              </a:rPr>
              <a:t/>
            </a:r>
            <a:br>
              <a:rPr lang="en-029" sz="1800" dirty="0">
                <a:solidFill>
                  <a:schemeClr val="tx1"/>
                </a:solidFill>
                <a:latin typeface="+mn-lt"/>
              </a:rPr>
            </a:br>
            <a:endParaRPr lang="en-US" sz="1800" dirty="0">
              <a:latin typeface="+mn-lt"/>
            </a:endParaRPr>
          </a:p>
        </p:txBody>
      </p:sp>
      <p:pic>
        <p:nvPicPr>
          <p:cNvPr id="5" name="Picture 4">
            <a:extLst>
              <a:ext uri="{FF2B5EF4-FFF2-40B4-BE49-F238E27FC236}">
                <a16:creationId xmlns="" xmlns:a16="http://schemas.microsoft.com/office/drawing/2014/main" id="{D0562B23-8D47-3E4E-AF04-505B717F6AC8}"/>
              </a:ext>
            </a:extLst>
          </p:cNvPr>
          <p:cNvPicPr>
            <a:picLocks noChangeAspect="1"/>
          </p:cNvPicPr>
          <p:nvPr/>
        </p:nvPicPr>
        <p:blipFill>
          <a:blip r:embed="rId7"/>
          <a:stretch>
            <a:fillRect/>
          </a:stretch>
        </p:blipFill>
        <p:spPr>
          <a:xfrm>
            <a:off x="584548" y="3092928"/>
            <a:ext cx="1048968" cy="1311209"/>
          </a:xfrm>
          <a:prstGeom prst="rect">
            <a:avLst/>
          </a:prstGeom>
        </p:spPr>
      </p:pic>
      <p:pic>
        <p:nvPicPr>
          <p:cNvPr id="6" name="Picture 5">
            <a:extLst>
              <a:ext uri="{FF2B5EF4-FFF2-40B4-BE49-F238E27FC236}">
                <a16:creationId xmlns="" xmlns:a16="http://schemas.microsoft.com/office/drawing/2014/main" id="{A74BF205-0026-1B47-88BD-044736716F65}"/>
              </a:ext>
            </a:extLst>
          </p:cNvPr>
          <p:cNvPicPr>
            <a:picLocks noChangeAspect="1"/>
          </p:cNvPicPr>
          <p:nvPr/>
        </p:nvPicPr>
        <p:blipFill>
          <a:blip r:embed="rId8"/>
          <a:stretch>
            <a:fillRect/>
          </a:stretch>
        </p:blipFill>
        <p:spPr>
          <a:xfrm>
            <a:off x="2922121" y="3116796"/>
            <a:ext cx="959472" cy="1287341"/>
          </a:xfrm>
          <a:prstGeom prst="rect">
            <a:avLst/>
          </a:prstGeom>
        </p:spPr>
      </p:pic>
      <p:sp>
        <p:nvSpPr>
          <p:cNvPr id="7" name="TextBox 6">
            <a:extLst>
              <a:ext uri="{FF2B5EF4-FFF2-40B4-BE49-F238E27FC236}">
                <a16:creationId xmlns="" xmlns:a16="http://schemas.microsoft.com/office/drawing/2014/main" id="{332D847F-E844-C046-B699-B82283B30128}"/>
              </a:ext>
            </a:extLst>
          </p:cNvPr>
          <p:cNvSpPr txBox="1"/>
          <p:nvPr/>
        </p:nvSpPr>
        <p:spPr>
          <a:xfrm>
            <a:off x="432933" y="4495029"/>
            <a:ext cx="1936393" cy="1938992"/>
          </a:xfrm>
          <a:prstGeom prst="rect">
            <a:avLst/>
          </a:prstGeom>
          <a:noFill/>
        </p:spPr>
        <p:txBody>
          <a:bodyPr wrap="square" rtlCol="0">
            <a:spAutoFit/>
          </a:bodyPr>
          <a:lstStyle/>
          <a:p>
            <a:r>
              <a:rPr lang="en-029" sz="1200" dirty="0"/>
              <a:t>Wayne Huddleston</a:t>
            </a:r>
            <a:br>
              <a:rPr lang="en-029" sz="1200" dirty="0"/>
            </a:br>
            <a:r>
              <a:rPr lang="en-029" sz="1200" dirty="0"/>
              <a:t>Senior Area Manager – U.S. Virgin Islands</a:t>
            </a:r>
            <a:br>
              <a:rPr lang="en-029" sz="1200" dirty="0"/>
            </a:br>
            <a:r>
              <a:rPr lang="en-029" sz="1200" dirty="0"/>
              <a:t>Puerto Rico &amp; U.S. Virgin Islands District Office</a:t>
            </a:r>
            <a:br>
              <a:rPr lang="en-029" sz="1200" dirty="0"/>
            </a:br>
            <a:r>
              <a:rPr lang="en-029" sz="1200" b="1" dirty="0"/>
              <a:t>U.S. Small Business Administration</a:t>
            </a:r>
            <a:r>
              <a:rPr lang="en-029" sz="1200" dirty="0"/>
              <a:t/>
            </a:r>
            <a:br>
              <a:rPr lang="en-029" sz="1200" dirty="0"/>
            </a:br>
            <a:r>
              <a:rPr lang="en-029" sz="1200" dirty="0"/>
              <a:t>O: (787) 523-7120</a:t>
            </a:r>
            <a:br>
              <a:rPr lang="en-029" sz="1200" dirty="0"/>
            </a:br>
            <a:r>
              <a:rPr lang="en-029" sz="1200" dirty="0"/>
              <a:t>Cell (340) 473-7945</a:t>
            </a:r>
            <a:br>
              <a:rPr lang="en-029" sz="1200" dirty="0"/>
            </a:br>
            <a:r>
              <a:rPr lang="en-029" sz="1200" dirty="0">
                <a:hlinkClick r:id="rId9"/>
              </a:rPr>
              <a:t>wayne.huddleston@sba.gov</a:t>
            </a:r>
            <a:endParaRPr lang="en-US" sz="1200" dirty="0"/>
          </a:p>
        </p:txBody>
      </p:sp>
      <p:pic>
        <p:nvPicPr>
          <p:cNvPr id="11" name="Picture 10">
            <a:extLst>
              <a:ext uri="{FF2B5EF4-FFF2-40B4-BE49-F238E27FC236}">
                <a16:creationId xmlns="" xmlns:a16="http://schemas.microsoft.com/office/drawing/2014/main" id="{EF05CEFD-4931-4C65-A8EB-D132508EDE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252" y="622520"/>
            <a:ext cx="2035753" cy="1017877"/>
          </a:xfrm>
          <a:prstGeom prst="rect">
            <a:avLst/>
          </a:prstGeom>
        </p:spPr>
      </p:pic>
      <p:pic>
        <p:nvPicPr>
          <p:cNvPr id="1026" name="Picture 2" descr="Virgin Islands Small Business Development Center">
            <a:extLst>
              <a:ext uri="{FF2B5EF4-FFF2-40B4-BE49-F238E27FC236}">
                <a16:creationId xmlns="" xmlns:a16="http://schemas.microsoft.com/office/drawing/2014/main" id="{B4531D5F-58D1-4AD2-8C16-5358024AAF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6865" y="896702"/>
            <a:ext cx="1049051" cy="60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31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94B60536-75C9-8A41-9062-8194E5CEB80A}"/>
              </a:ext>
            </a:extLst>
          </p:cNvPr>
          <p:cNvSpPr>
            <a:spLocks noGrp="1"/>
          </p:cNvSpPr>
          <p:nvPr>
            <p:ph type="ctrTitle"/>
          </p:nvPr>
        </p:nvSpPr>
        <p:spPr>
          <a:xfrm>
            <a:off x="1143000" y="2034285"/>
            <a:ext cx="6858000" cy="1189229"/>
          </a:xfrm>
        </p:spPr>
        <p:txBody>
          <a:bodyPr>
            <a:normAutofit/>
          </a:bodyPr>
          <a:lstStyle/>
          <a:p>
            <a:r>
              <a:rPr lang="en-US" sz="4400" dirty="0"/>
              <a:t>Thank you for your attention</a:t>
            </a:r>
          </a:p>
        </p:txBody>
      </p:sp>
      <p:sp>
        <p:nvSpPr>
          <p:cNvPr id="9" name="Text Placeholder 8">
            <a:extLst>
              <a:ext uri="{FF2B5EF4-FFF2-40B4-BE49-F238E27FC236}">
                <a16:creationId xmlns="" xmlns:a16="http://schemas.microsoft.com/office/drawing/2014/main" id="{EE7FAECE-55B7-FB4A-AD9F-D675C84AD719}"/>
              </a:ext>
            </a:extLst>
          </p:cNvPr>
          <p:cNvSpPr>
            <a:spLocks noGrp="1"/>
          </p:cNvSpPr>
          <p:nvPr>
            <p:ph type="body" sz="quarter" idx="10"/>
          </p:nvPr>
        </p:nvSpPr>
        <p:spPr>
          <a:xfrm>
            <a:off x="1143000" y="4229100"/>
            <a:ext cx="6858000" cy="1744399"/>
          </a:xfrm>
        </p:spPr>
        <p:txBody>
          <a:bodyPr/>
          <a:lstStyle/>
          <a:p>
            <a:r>
              <a:rPr lang="en-US" sz="5400" dirty="0"/>
              <a:t>QUESTIONS</a:t>
            </a:r>
          </a:p>
          <a:p>
            <a:r>
              <a:rPr lang="en-US" sz="5400" dirty="0"/>
              <a:t>?</a:t>
            </a:r>
          </a:p>
        </p:txBody>
      </p:sp>
      <p:sp>
        <p:nvSpPr>
          <p:cNvPr id="4" name="Slide Number Placeholder 3">
            <a:extLst>
              <a:ext uri="{FF2B5EF4-FFF2-40B4-BE49-F238E27FC236}">
                <a16:creationId xmlns="" xmlns:a16="http://schemas.microsoft.com/office/drawing/2014/main" id="{AC6A74FB-4EAC-D942-A72F-1326FE3C07E2}"/>
              </a:ext>
            </a:extLst>
          </p:cNvPr>
          <p:cNvSpPr>
            <a:spLocks noGrp="1"/>
          </p:cNvSpPr>
          <p:nvPr>
            <p:ph type="sldNum" sz="quarter" idx="4294967295"/>
          </p:nvPr>
        </p:nvSpPr>
        <p:spPr>
          <a:xfrm>
            <a:off x="7086600" y="6194425"/>
            <a:ext cx="2057400" cy="365125"/>
          </a:xfrm>
        </p:spPr>
        <p:txBody>
          <a:bodyPr/>
          <a:lstStyle/>
          <a:p>
            <a:fld id="{B1AB44B9-F1EC-4F4B-88D4-413245C9CD3E}" type="slidenum">
              <a:rPr lang="en-US" smtClean="0"/>
              <a:t>16</a:t>
            </a:fld>
            <a:endParaRPr lang="en-US" dirty="0"/>
          </a:p>
        </p:txBody>
      </p:sp>
    </p:spTree>
    <p:extLst>
      <p:ext uri="{BB962C8B-B14F-4D97-AF65-F5344CB8AC3E}">
        <p14:creationId xmlns:p14="http://schemas.microsoft.com/office/powerpoint/2010/main" val="413498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1">
                <a:lumMod val="5000"/>
                <a:lumOff val="95000"/>
              </a:schemeClr>
            </a:gs>
            <a:gs pos="99000">
              <a:schemeClr val="bg1"/>
            </a:gs>
          </a:gsLst>
          <a:lin ang="5400000" scaled="1"/>
          <a:tileRect/>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420" y="1091143"/>
            <a:ext cx="1765375" cy="1017368"/>
          </a:xfrm>
        </p:spPr>
      </p:pic>
      <p:sp>
        <p:nvSpPr>
          <p:cNvPr id="2" name="TextBox 1"/>
          <p:cNvSpPr txBox="1"/>
          <p:nvPr/>
        </p:nvSpPr>
        <p:spPr>
          <a:xfrm>
            <a:off x="2295224" y="5734334"/>
            <a:ext cx="4375111" cy="346249"/>
          </a:xfrm>
          <a:prstGeom prst="rect">
            <a:avLst/>
          </a:prstGeom>
          <a:noFill/>
        </p:spPr>
        <p:txBody>
          <a:bodyPr wrap="square" rtlCol="0">
            <a:spAutoFit/>
          </a:bodyPr>
          <a:lstStyle/>
          <a:p>
            <a:r>
              <a:rPr lang="en-US" sz="825" i="1" dirty="0">
                <a:solidFill>
                  <a:prstClr val="black"/>
                </a:solidFill>
              </a:rPr>
              <a:t>Funded in part through a cooperative agreement with the U.S. Small Business Administration</a:t>
            </a:r>
          </a:p>
          <a:p>
            <a:endParaRPr lang="en-US" sz="825" dirty="0">
              <a:solidFill>
                <a:prstClr val="black"/>
              </a:solidFill>
            </a:endParaRPr>
          </a:p>
        </p:txBody>
      </p:sp>
      <p:sp>
        <p:nvSpPr>
          <p:cNvPr id="3" name="TextBox 2"/>
          <p:cNvSpPr txBox="1"/>
          <p:nvPr/>
        </p:nvSpPr>
        <p:spPr>
          <a:xfrm>
            <a:off x="2017010" y="1042353"/>
            <a:ext cx="5692140" cy="830997"/>
          </a:xfrm>
          <a:prstGeom prst="rect">
            <a:avLst/>
          </a:prstGeom>
          <a:noFill/>
        </p:spPr>
        <p:txBody>
          <a:bodyPr wrap="square" rtlCol="0">
            <a:spAutoFit/>
          </a:bodyPr>
          <a:lstStyle/>
          <a:p>
            <a:pPr algn="ctr"/>
            <a:r>
              <a:rPr lang="en-US" sz="2400" b="1" dirty="0">
                <a:solidFill>
                  <a:prstClr val="black"/>
                </a:solidFill>
                <a:latin typeface="Century Gothic" panose="020B0502020202020204" pitchFamily="34" charset="0"/>
              </a:rPr>
              <a:t>VIRGIN ISLANDS SMALL BUSINESS DEVELOPMENT CENTER</a:t>
            </a:r>
            <a:endParaRPr lang="en-US" sz="2400" dirty="0">
              <a:solidFill>
                <a:prstClr val="black"/>
              </a:solidFill>
            </a:endParaRPr>
          </a:p>
        </p:txBody>
      </p:sp>
      <p:sp>
        <p:nvSpPr>
          <p:cNvPr id="14" name="Content Placeholder 2"/>
          <p:cNvSpPr txBox="1">
            <a:spLocks/>
          </p:cNvSpPr>
          <p:nvPr/>
        </p:nvSpPr>
        <p:spPr>
          <a:xfrm>
            <a:off x="671363" y="2108510"/>
            <a:ext cx="8070783" cy="342319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100" b="1" dirty="0">
                <a:solidFill>
                  <a:prstClr val="black"/>
                </a:solidFill>
              </a:rPr>
              <a:t>How does the VI SBDC assist small businesses?</a:t>
            </a:r>
          </a:p>
          <a:p>
            <a:pPr marL="0" indent="0" algn="ctr">
              <a:buFont typeface="Arial" panose="020B0604020202020204" pitchFamily="34" charset="0"/>
              <a:buNone/>
            </a:pPr>
            <a:endParaRPr lang="en-US" sz="2100" b="1" dirty="0">
              <a:solidFill>
                <a:prstClr val="black"/>
              </a:solidFill>
            </a:endParaRPr>
          </a:p>
          <a:p>
            <a:pPr lvl="1"/>
            <a:r>
              <a:rPr lang="en-US" sz="1800" dirty="0">
                <a:solidFill>
                  <a:prstClr val="black"/>
                </a:solidFill>
              </a:rPr>
              <a:t>Provide objective technical assistance to small businesses affected by COVID-19</a:t>
            </a:r>
          </a:p>
          <a:p>
            <a:pPr lvl="1"/>
            <a:r>
              <a:rPr lang="en-US" sz="1800" dirty="0">
                <a:solidFill>
                  <a:prstClr val="black"/>
                </a:solidFill>
              </a:rPr>
              <a:t>Promote COVID-19 Federal Funding programs </a:t>
            </a:r>
          </a:p>
          <a:p>
            <a:pPr lvl="1"/>
            <a:r>
              <a:rPr lang="en-US" sz="1800" dirty="0">
                <a:solidFill>
                  <a:prstClr val="black"/>
                </a:solidFill>
              </a:rPr>
              <a:t>Assist clients understand the application process</a:t>
            </a:r>
          </a:p>
          <a:p>
            <a:pPr lvl="1"/>
            <a:r>
              <a:rPr lang="en-US" sz="1800" dirty="0">
                <a:solidFill>
                  <a:prstClr val="black"/>
                </a:solidFill>
              </a:rPr>
              <a:t>Answer questions about these and other programs</a:t>
            </a:r>
          </a:p>
          <a:p>
            <a:pPr lvl="1"/>
            <a:r>
              <a:rPr lang="en-US" sz="1800" dirty="0">
                <a:solidFill>
                  <a:prstClr val="black"/>
                </a:solidFill>
              </a:rPr>
              <a:t>Assist clients through telephone, email, video-conferences</a:t>
            </a:r>
          </a:p>
          <a:p>
            <a:pPr lvl="1"/>
            <a:r>
              <a:rPr lang="en-US" sz="1800" dirty="0">
                <a:solidFill>
                  <a:prstClr val="black"/>
                </a:solidFill>
              </a:rPr>
              <a:t>Collaborate with local partners</a:t>
            </a:r>
          </a:p>
          <a:p>
            <a:pPr lvl="1"/>
            <a:r>
              <a:rPr lang="en-US" sz="1800" dirty="0">
                <a:solidFill>
                  <a:prstClr val="black"/>
                </a:solidFill>
              </a:rPr>
              <a:t>Providing assistance for Federal Funding forgiveness processes</a:t>
            </a:r>
          </a:p>
          <a:p>
            <a:pPr lvl="1"/>
            <a:r>
              <a:rPr lang="en-US" sz="1800" dirty="0">
                <a:solidFill>
                  <a:prstClr val="black"/>
                </a:solidFill>
              </a:rPr>
              <a:t>COVID-19 resource tab on VI SBDC website</a:t>
            </a:r>
          </a:p>
          <a:p>
            <a:pPr lvl="1"/>
            <a:endParaRPr lang="en-US" sz="1800" dirty="0">
              <a:solidFill>
                <a:prstClr val="black"/>
              </a:solidFill>
            </a:endParaRPr>
          </a:p>
        </p:txBody>
      </p:sp>
    </p:spTree>
    <p:extLst>
      <p:ext uri="{BB962C8B-B14F-4D97-AF65-F5344CB8AC3E}">
        <p14:creationId xmlns:p14="http://schemas.microsoft.com/office/powerpoint/2010/main" val="1724241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1">
                <a:lumMod val="5000"/>
                <a:lumOff val="95000"/>
              </a:schemeClr>
            </a:gs>
            <a:gs pos="85000">
              <a:schemeClr val="bg1"/>
            </a:gs>
          </a:gsLst>
          <a:lin ang="5400000" scaled="1"/>
          <a:tileRect/>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420" y="1091143"/>
            <a:ext cx="1765375" cy="1017368"/>
          </a:xfrm>
        </p:spPr>
      </p:pic>
      <p:sp>
        <p:nvSpPr>
          <p:cNvPr id="7" name="TextBox 6"/>
          <p:cNvSpPr txBox="1"/>
          <p:nvPr/>
        </p:nvSpPr>
        <p:spPr>
          <a:xfrm>
            <a:off x="5096399" y="2029265"/>
            <a:ext cx="3963326" cy="2562240"/>
          </a:xfrm>
          <a:prstGeom prst="rect">
            <a:avLst/>
          </a:prstGeom>
          <a:noFill/>
        </p:spPr>
        <p:txBody>
          <a:bodyPr wrap="square" rtlCol="0">
            <a:spAutoFit/>
          </a:bodyPr>
          <a:lstStyle/>
          <a:p>
            <a:r>
              <a:rPr lang="en-US" sz="2100" dirty="0">
                <a:solidFill>
                  <a:prstClr val="black"/>
                </a:solidFill>
              </a:rPr>
              <a:t>St Thomas/ St John: 340-693-1694</a:t>
            </a:r>
          </a:p>
          <a:p>
            <a:endParaRPr lang="en-US" sz="2100" dirty="0">
              <a:solidFill>
                <a:prstClr val="black"/>
              </a:solidFill>
            </a:endParaRPr>
          </a:p>
          <a:p>
            <a:r>
              <a:rPr lang="en-US" sz="2100" dirty="0">
                <a:solidFill>
                  <a:prstClr val="black"/>
                </a:solidFill>
              </a:rPr>
              <a:t>St Croix: 340-692-4294</a:t>
            </a:r>
          </a:p>
          <a:p>
            <a:endParaRPr lang="en-US" sz="2100" dirty="0">
              <a:solidFill>
                <a:prstClr val="black"/>
              </a:solidFill>
            </a:endParaRPr>
          </a:p>
          <a:p>
            <a:r>
              <a:rPr lang="en-US" sz="2100" dirty="0">
                <a:solidFill>
                  <a:prstClr val="black"/>
                </a:solidFill>
              </a:rPr>
              <a:t>Email: </a:t>
            </a:r>
            <a:r>
              <a:rPr lang="en-US" sz="2100" dirty="0">
                <a:solidFill>
                  <a:prstClr val="black"/>
                </a:solidFill>
                <a:hlinkClick r:id="rId3"/>
              </a:rPr>
              <a:t>info@visbdc.org</a:t>
            </a:r>
            <a:endParaRPr lang="en-US" sz="2100" dirty="0">
              <a:solidFill>
                <a:prstClr val="black"/>
              </a:solidFill>
            </a:endParaRPr>
          </a:p>
          <a:p>
            <a:endParaRPr lang="en-US" sz="2100" dirty="0">
              <a:solidFill>
                <a:prstClr val="black"/>
              </a:solidFill>
            </a:endParaRPr>
          </a:p>
          <a:p>
            <a:r>
              <a:rPr lang="en-US" sz="2100" dirty="0">
                <a:solidFill>
                  <a:prstClr val="black"/>
                </a:solidFill>
              </a:rPr>
              <a:t>Website: </a:t>
            </a:r>
            <a:r>
              <a:rPr lang="en-US" sz="2100" dirty="0">
                <a:solidFill>
                  <a:prstClr val="black"/>
                </a:solidFill>
                <a:hlinkClick r:id="rId4"/>
              </a:rPr>
              <a:t>www.visbdc.org</a:t>
            </a:r>
            <a:endParaRPr lang="en-US" sz="2100" dirty="0">
              <a:solidFill>
                <a:prstClr val="black"/>
              </a:solidFill>
            </a:endParaRPr>
          </a:p>
          <a:p>
            <a:endParaRPr lang="en-US" sz="1350" dirty="0">
              <a:solidFill>
                <a:prstClr val="black"/>
              </a:solidFill>
            </a:endParaRP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7684" t="38561" r="63187" b="38434"/>
          <a:stretch/>
        </p:blipFill>
        <p:spPr>
          <a:xfrm>
            <a:off x="247360" y="2898322"/>
            <a:ext cx="994144" cy="795317"/>
          </a:xfrm>
          <a:prstGeom prst="rect">
            <a:avLst/>
          </a:prstGeom>
        </p:spPr>
      </p:pic>
      <p:sp>
        <p:nvSpPr>
          <p:cNvPr id="12" name="TextBox 11"/>
          <p:cNvSpPr txBox="1"/>
          <p:nvPr/>
        </p:nvSpPr>
        <p:spPr>
          <a:xfrm>
            <a:off x="5011" y="3812995"/>
            <a:ext cx="1772006" cy="300082"/>
          </a:xfrm>
          <a:prstGeom prst="rect">
            <a:avLst/>
          </a:prstGeom>
          <a:noFill/>
        </p:spPr>
        <p:txBody>
          <a:bodyPr wrap="square" rtlCol="0">
            <a:spAutoFit/>
          </a:bodyPr>
          <a:lstStyle/>
          <a:p>
            <a:r>
              <a:rPr lang="en-US" sz="1350" dirty="0">
                <a:solidFill>
                  <a:prstClr val="black"/>
                </a:solidFill>
              </a:rPr>
              <a:t>facebook.com/</a:t>
            </a:r>
            <a:r>
              <a:rPr lang="en-US" sz="1350" dirty="0" err="1">
                <a:solidFill>
                  <a:prstClr val="black"/>
                </a:solidFill>
              </a:rPr>
              <a:t>visbdc</a:t>
            </a:r>
            <a:endParaRPr lang="en-US" sz="1350" dirty="0">
              <a:solidFill>
                <a:prstClr val="black"/>
              </a:solidFill>
            </a:endParaRPr>
          </a:p>
        </p:txBody>
      </p:sp>
      <p:sp>
        <p:nvSpPr>
          <p:cNvPr id="13" name="TextBox 12"/>
          <p:cNvSpPr txBox="1"/>
          <p:nvPr/>
        </p:nvSpPr>
        <p:spPr>
          <a:xfrm>
            <a:off x="1922493" y="3822750"/>
            <a:ext cx="817784" cy="300082"/>
          </a:xfrm>
          <a:prstGeom prst="rect">
            <a:avLst/>
          </a:prstGeom>
          <a:noFill/>
        </p:spPr>
        <p:txBody>
          <a:bodyPr wrap="square" rtlCol="0">
            <a:spAutoFit/>
          </a:bodyPr>
          <a:lstStyle/>
          <a:p>
            <a:r>
              <a:rPr lang="en-US" sz="1350" dirty="0">
                <a:solidFill>
                  <a:prstClr val="black"/>
                </a:solidFill>
              </a:rPr>
              <a:t>@</a:t>
            </a:r>
            <a:r>
              <a:rPr lang="en-US" sz="1350" dirty="0" err="1">
                <a:solidFill>
                  <a:prstClr val="black"/>
                </a:solidFill>
              </a:rPr>
              <a:t>visbdc</a:t>
            </a:r>
            <a:endParaRPr lang="en-US" sz="1350" dirty="0">
              <a:solidFill>
                <a:prstClr val="black"/>
              </a:solidFill>
            </a:endParaRPr>
          </a:p>
        </p:txBody>
      </p:sp>
      <p:sp>
        <p:nvSpPr>
          <p:cNvPr id="2" name="TextBox 1"/>
          <p:cNvSpPr txBox="1"/>
          <p:nvPr/>
        </p:nvSpPr>
        <p:spPr>
          <a:xfrm>
            <a:off x="2295224" y="5734334"/>
            <a:ext cx="4375111" cy="346249"/>
          </a:xfrm>
          <a:prstGeom prst="rect">
            <a:avLst/>
          </a:prstGeom>
          <a:noFill/>
        </p:spPr>
        <p:txBody>
          <a:bodyPr wrap="square" rtlCol="0">
            <a:spAutoFit/>
          </a:bodyPr>
          <a:lstStyle/>
          <a:p>
            <a:r>
              <a:rPr lang="en-US" sz="825" i="1" dirty="0">
                <a:solidFill>
                  <a:prstClr val="black"/>
                </a:solidFill>
              </a:rPr>
              <a:t>Funded in part through a cooperative agreement with the U.S. Small Business Administration</a:t>
            </a:r>
          </a:p>
          <a:p>
            <a:endParaRPr lang="en-US" sz="825" dirty="0">
              <a:solidFill>
                <a:prstClr val="black"/>
              </a:solidFill>
            </a:endParaRPr>
          </a:p>
        </p:txBody>
      </p:sp>
      <p:sp>
        <p:nvSpPr>
          <p:cNvPr id="3" name="TextBox 2"/>
          <p:cNvSpPr txBox="1"/>
          <p:nvPr/>
        </p:nvSpPr>
        <p:spPr>
          <a:xfrm>
            <a:off x="2017010" y="1042353"/>
            <a:ext cx="5692140" cy="830997"/>
          </a:xfrm>
          <a:prstGeom prst="rect">
            <a:avLst/>
          </a:prstGeom>
          <a:noFill/>
        </p:spPr>
        <p:txBody>
          <a:bodyPr wrap="square" rtlCol="0">
            <a:spAutoFit/>
          </a:bodyPr>
          <a:lstStyle/>
          <a:p>
            <a:pPr algn="ctr"/>
            <a:r>
              <a:rPr lang="en-US" sz="2400" b="1" dirty="0">
                <a:solidFill>
                  <a:prstClr val="black"/>
                </a:solidFill>
                <a:latin typeface="Century Gothic" panose="020B0502020202020204" pitchFamily="34" charset="0"/>
              </a:rPr>
              <a:t>VIRGIN ISLANDS SMALL BUSINESS DEVELOPMENT CENTER</a:t>
            </a:r>
            <a:endParaRPr lang="en-US" sz="2400" dirty="0">
              <a:solidFill>
                <a:prstClr val="black"/>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1932" y="2898323"/>
            <a:ext cx="1181706" cy="661755"/>
          </a:xfrm>
          <a:prstGeom prst="rect">
            <a:avLst/>
          </a:prstGeom>
        </p:spPr>
      </p:pic>
      <p:sp>
        <p:nvSpPr>
          <p:cNvPr id="6" name="TextBox 5"/>
          <p:cNvSpPr txBox="1"/>
          <p:nvPr/>
        </p:nvSpPr>
        <p:spPr>
          <a:xfrm>
            <a:off x="3065659" y="3812995"/>
            <a:ext cx="1631805" cy="300082"/>
          </a:xfrm>
          <a:prstGeom prst="rect">
            <a:avLst/>
          </a:prstGeom>
          <a:noFill/>
        </p:spPr>
        <p:txBody>
          <a:bodyPr wrap="square" rtlCol="0">
            <a:spAutoFit/>
          </a:bodyPr>
          <a:lstStyle/>
          <a:p>
            <a:r>
              <a:rPr lang="en-US" sz="1350" dirty="0">
                <a:solidFill>
                  <a:prstClr val="black"/>
                </a:solidFill>
              </a:rPr>
              <a:t>youtube.com/</a:t>
            </a:r>
            <a:r>
              <a:rPr lang="en-US" sz="1350" dirty="0" err="1">
                <a:solidFill>
                  <a:prstClr val="black"/>
                </a:solidFill>
              </a:rPr>
              <a:t>visbdc</a:t>
            </a:r>
            <a:endParaRPr lang="en-US" sz="1350" dirty="0">
              <a:solidFill>
                <a:prstClr val="black"/>
              </a:solidFill>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8063" y="5073550"/>
            <a:ext cx="631088" cy="78826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107" y="5077114"/>
            <a:ext cx="782361" cy="788266"/>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61322" t="38561" r="9393" b="38434"/>
          <a:stretch/>
        </p:blipFill>
        <p:spPr>
          <a:xfrm>
            <a:off x="1795493" y="2898322"/>
            <a:ext cx="999461" cy="795317"/>
          </a:xfrm>
          <a:prstGeom prst="rect">
            <a:avLst/>
          </a:prstGeom>
        </p:spPr>
      </p:pic>
    </p:spTree>
    <p:extLst>
      <p:ext uri="{BB962C8B-B14F-4D97-AF65-F5344CB8AC3E}">
        <p14:creationId xmlns:p14="http://schemas.microsoft.com/office/powerpoint/2010/main" val="960367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FFFF"/>
              </a:solidFill>
            </a:endParaRPr>
          </a:p>
        </p:txBody>
      </p:sp>
      <p:pic>
        <p:nvPicPr>
          <p:cNvPr id="4" name="Picture 3">
            <a:extLst>
              <a:ext uri="{FF2B5EF4-FFF2-40B4-BE49-F238E27FC236}"/>
            </a:extLst>
          </p:cNvPr>
          <p:cNvPicPr>
            <a:picLocks noChangeAspect="1"/>
          </p:cNvPicPr>
          <p:nvPr/>
        </p:nvPicPr>
        <p:blipFill rotWithShape="1">
          <a:blip r:embed="rId2"/>
          <a:srcRect b="19643"/>
          <a:stretch/>
        </p:blipFill>
        <p:spPr>
          <a:xfrm>
            <a:off x="5176839" y="3769226"/>
            <a:ext cx="3967161" cy="2231524"/>
          </a:xfrm>
          <a:prstGeom prst="rect">
            <a:avLst/>
          </a:prstGeom>
          <a:effectLst>
            <a:softEdge rad="444500"/>
          </a:effectLst>
        </p:spPr>
      </p:pic>
      <p:sp>
        <p:nvSpPr>
          <p:cNvPr id="19" name="Rectangle 1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862287"/>
            <a:ext cx="9144000" cy="5143500"/>
          </a:xfrm>
          <a:prstGeom prst="rect">
            <a:avLst/>
          </a:prstGeom>
          <a:gradFill flip="none" rotWithShape="1">
            <a:gsLst>
              <a:gs pos="100000">
                <a:schemeClr val="accent4">
                  <a:alpha val="40000"/>
                </a:schemeClr>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FFFF"/>
              </a:solidFill>
            </a:endParaRPr>
          </a:p>
        </p:txBody>
      </p:sp>
      <p:sp>
        <p:nvSpPr>
          <p:cNvPr id="2" name="Title 1">
            <a:extLst>
              <a:ext uri="{FF2B5EF4-FFF2-40B4-BE49-F238E27FC236}"/>
            </a:extLst>
          </p:cNvPr>
          <p:cNvSpPr>
            <a:spLocks noGrp="1"/>
          </p:cNvSpPr>
          <p:nvPr>
            <p:ph type="ctrTitle"/>
          </p:nvPr>
        </p:nvSpPr>
        <p:spPr>
          <a:xfrm>
            <a:off x="1183481" y="1300162"/>
            <a:ext cx="4010025" cy="2128838"/>
          </a:xfrm>
        </p:spPr>
        <p:txBody>
          <a:bodyPr rtlCol="0">
            <a:normAutofit/>
          </a:bodyPr>
          <a:lstStyle/>
          <a:p>
            <a:pPr eaLnBrk="1" fontAlgn="auto" hangingPunct="1">
              <a:spcAft>
                <a:spcPts val="0"/>
              </a:spcAft>
              <a:defRPr/>
            </a:pPr>
            <a:r>
              <a:rPr lang="en-US" sz="2850" dirty="0">
                <a:solidFill>
                  <a:schemeClr val="bg1"/>
                </a:solidFill>
                <a:latin typeface="Century Gothic" panose="020B0502020202020204" pitchFamily="34" charset="0"/>
              </a:rPr>
              <a:t>Paycheck Protection Program Flexibility Act of 2020</a:t>
            </a:r>
          </a:p>
        </p:txBody>
      </p:sp>
      <p:sp>
        <p:nvSpPr>
          <p:cNvPr id="3" name="Subtitle 2">
            <a:extLst>
              <a:ext uri="{FF2B5EF4-FFF2-40B4-BE49-F238E27FC236}"/>
            </a:extLst>
          </p:cNvPr>
          <p:cNvSpPr>
            <a:spLocks noGrp="1"/>
          </p:cNvSpPr>
          <p:nvPr>
            <p:ph type="subTitle" idx="1"/>
          </p:nvPr>
        </p:nvSpPr>
        <p:spPr>
          <a:xfrm>
            <a:off x="1079898" y="3448050"/>
            <a:ext cx="3993356" cy="1604963"/>
          </a:xfrm>
        </p:spPr>
        <p:txBody>
          <a:bodyPr rtlCol="0">
            <a:normAutofit/>
          </a:bodyPr>
          <a:lstStyle/>
          <a:p>
            <a:pPr eaLnBrk="1" fontAlgn="auto" hangingPunct="1">
              <a:spcAft>
                <a:spcPts val="0"/>
              </a:spcAft>
              <a:defRPr/>
            </a:pPr>
            <a:endParaRPr lang="en-US" sz="788" dirty="0">
              <a:solidFill>
                <a:schemeClr val="bg1"/>
              </a:solidFill>
              <a:latin typeface="Franklin Gothic Book" panose="020B0503020102020204" pitchFamily="34" charset="0"/>
            </a:endParaRPr>
          </a:p>
          <a:p>
            <a:pPr algn="ctr" eaLnBrk="1" fontAlgn="auto" hangingPunct="1">
              <a:spcAft>
                <a:spcPts val="0"/>
              </a:spcAft>
              <a:defRPr/>
            </a:pPr>
            <a:r>
              <a:rPr lang="en-US" sz="1350" dirty="0">
                <a:solidFill>
                  <a:schemeClr val="bg1"/>
                </a:solidFill>
                <a:latin typeface="Franklin Gothic Book" panose="020B0503020102020204" pitchFamily="34" charset="0"/>
              </a:rPr>
              <a:t>Presented by The Economic Development Bank for the United States Virgin Islands</a:t>
            </a:r>
          </a:p>
          <a:p>
            <a:pPr algn="ctr" eaLnBrk="1" fontAlgn="auto" hangingPunct="1">
              <a:spcAft>
                <a:spcPts val="0"/>
              </a:spcAft>
              <a:defRPr/>
            </a:pPr>
            <a:r>
              <a:rPr lang="en-US" sz="1350" dirty="0">
                <a:solidFill>
                  <a:schemeClr val="bg1"/>
                </a:solidFill>
                <a:latin typeface="Franklin Gothic Book" panose="020B0503020102020204" pitchFamily="34" charset="0"/>
              </a:rPr>
              <a:t>a subsidiary entity of the </a:t>
            </a:r>
          </a:p>
          <a:p>
            <a:pPr algn="ctr" eaLnBrk="1" fontAlgn="auto" hangingPunct="1">
              <a:spcAft>
                <a:spcPts val="0"/>
              </a:spcAft>
              <a:defRPr/>
            </a:pPr>
            <a:r>
              <a:rPr lang="en-US" sz="1350" dirty="0">
                <a:solidFill>
                  <a:schemeClr val="bg1"/>
                </a:solidFill>
                <a:latin typeface="Franklin Gothic Book" panose="020B0503020102020204" pitchFamily="34" charset="0"/>
              </a:rPr>
              <a:t>Virgin Islands Economic Development Authority</a:t>
            </a:r>
          </a:p>
        </p:txBody>
      </p:sp>
      <p:sp>
        <p:nvSpPr>
          <p:cNvPr id="83977" name="Graphic 13"/>
          <p:cNvSpPr>
            <a:spLocks noGrp="1" noRot="1" noChangeAspect="1" noMove="1" noResize="1" noEditPoints="1" noAdjustHandles="1" noChangeArrowheads="1" noChangeShapeType="1" noTextEdit="1"/>
          </p:cNvSpPr>
          <p:nvPr/>
        </p:nvSpPr>
        <p:spPr bwMode="auto">
          <a:xfrm>
            <a:off x="502444" y="2062163"/>
            <a:ext cx="103585" cy="103585"/>
          </a:xfrm>
          <a:custGeom>
            <a:avLst/>
            <a:gdLst>
              <a:gd name="T0" fmla="*/ 127032 w 139038"/>
              <a:gd name="T1" fmla="*/ 58891 h 139038"/>
              <a:gd name="T2" fmla="*/ 77391 w 139038"/>
              <a:gd name="T3" fmla="*/ 58891 h 139038"/>
              <a:gd name="T4" fmla="*/ 77391 w 139038"/>
              <a:gd name="T5" fmla="*/ 9250 h 139038"/>
              <a:gd name="T6" fmla="*/ 68142 w 139038"/>
              <a:gd name="T7" fmla="*/ 0 h 139038"/>
              <a:gd name="T8" fmla="*/ 58891 w 139038"/>
              <a:gd name="T9" fmla="*/ 9250 h 139038"/>
              <a:gd name="T10" fmla="*/ 58891 w 139038"/>
              <a:gd name="T11" fmla="*/ 58891 h 139038"/>
              <a:gd name="T12" fmla="*/ 9250 w 139038"/>
              <a:gd name="T13" fmla="*/ 58891 h 139038"/>
              <a:gd name="T14" fmla="*/ 0 w 139038"/>
              <a:gd name="T15" fmla="*/ 68142 h 139038"/>
              <a:gd name="T16" fmla="*/ 9250 w 139038"/>
              <a:gd name="T17" fmla="*/ 77391 h 139038"/>
              <a:gd name="T18" fmla="*/ 58891 w 139038"/>
              <a:gd name="T19" fmla="*/ 77391 h 139038"/>
              <a:gd name="T20" fmla="*/ 58891 w 139038"/>
              <a:gd name="T21" fmla="*/ 127032 h 139038"/>
              <a:gd name="T22" fmla="*/ 68142 w 139038"/>
              <a:gd name="T23" fmla="*/ 136281 h 139038"/>
              <a:gd name="T24" fmla="*/ 77391 w 139038"/>
              <a:gd name="T25" fmla="*/ 127032 h 139038"/>
              <a:gd name="T26" fmla="*/ 77391 w 139038"/>
              <a:gd name="T27" fmla="*/ 77391 h 139038"/>
              <a:gd name="T28" fmla="*/ 127032 w 139038"/>
              <a:gd name="T29" fmla="*/ 77391 h 139038"/>
              <a:gd name="T30" fmla="*/ 136281 w 139038"/>
              <a:gd name="T31" fmla="*/ 68142 h 139038"/>
              <a:gd name="T32" fmla="*/ 127032 w 139038"/>
              <a:gd name="T33" fmla="*/ 58891 h 1390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a:noFill/>
          </a:ln>
          <a:extLst>
            <a:ext uri="{91240B29-F687-4F45-9708-019B960494DF}">
              <a14:hiddenLine xmlns:a14="http://schemas.microsoft.com/office/drawing/2010/main" w="603" cap="flat">
                <a:solidFill>
                  <a:srgbClr val="000000"/>
                </a:solidFill>
                <a:prstDash val="solid"/>
                <a:miter lim="800000"/>
                <a:headEnd/>
                <a:tailEnd/>
              </a14:hiddenLine>
            </a:ext>
          </a:extLst>
        </p:spPr>
        <p:txBody>
          <a:bodyPr anchor="ctr"/>
          <a:lstStyle/>
          <a:p>
            <a:pPr eaLnBrk="0" fontAlgn="base" hangingPunct="0">
              <a:spcBef>
                <a:spcPct val="0"/>
              </a:spcBef>
              <a:spcAft>
                <a:spcPct val="0"/>
              </a:spcAft>
            </a:pPr>
            <a:endParaRPr lang="en-US" sz="1350">
              <a:solidFill>
                <a:srgbClr val="000000"/>
              </a:solidFill>
              <a:latin typeface="Arial" panose="020B0604020202020204" pitchFamily="34" charset="0"/>
              <a:cs typeface="Arial" panose="020B0604020202020204" pitchFamily="34" charset="0"/>
            </a:endParaRPr>
          </a:p>
        </p:txBody>
      </p:sp>
      <p:sp>
        <p:nvSpPr>
          <p:cNvPr id="83978" name="Graphic 12"/>
          <p:cNvSpPr>
            <a:spLocks noGrp="1" noRot="1" noChangeAspect="1" noMove="1" noResize="1" noEditPoints="1" noAdjustHandles="1" noChangeArrowheads="1" noChangeShapeType="1" noTextEdit="1"/>
          </p:cNvSpPr>
          <p:nvPr/>
        </p:nvSpPr>
        <p:spPr bwMode="auto">
          <a:xfrm>
            <a:off x="771525" y="2233613"/>
            <a:ext cx="67866" cy="69056"/>
          </a:xfrm>
          <a:custGeom>
            <a:avLst/>
            <a:gdLst>
              <a:gd name="T0" fmla="*/ 89202 w 91138"/>
              <a:gd name="T1" fmla="*/ 46989 h 91138"/>
              <a:gd name="T2" fmla="*/ 44601 w 91138"/>
              <a:gd name="T3" fmla="*/ 93978 h 91138"/>
              <a:gd name="T4" fmla="*/ 0 w 91138"/>
              <a:gd name="T5" fmla="*/ 46989 h 91138"/>
              <a:gd name="T6" fmla="*/ 44601 w 91138"/>
              <a:gd name="T7" fmla="*/ 0 h 91138"/>
              <a:gd name="T8" fmla="*/ 89202 w 91138"/>
              <a:gd name="T9" fmla="*/ 46989 h 91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a:noFill/>
          </a:ln>
          <a:extLst>
            <a:ext uri="{91240B29-F687-4F45-9708-019B960494DF}">
              <a14:hiddenLine xmlns:a14="http://schemas.microsoft.com/office/drawing/2010/main" w="422" cap="flat">
                <a:solidFill>
                  <a:srgbClr val="000000"/>
                </a:solidFill>
                <a:prstDash val="solid"/>
                <a:miter lim="800000"/>
                <a:headEnd/>
                <a:tailEnd/>
              </a14:hiddenLine>
            </a:ext>
          </a:extLst>
        </p:spPr>
        <p:txBody>
          <a:bodyPr anchor="ctr"/>
          <a:lstStyle/>
          <a:p>
            <a:pPr eaLnBrk="0" fontAlgn="base" hangingPunct="0">
              <a:spcBef>
                <a:spcPct val="0"/>
              </a:spcBef>
              <a:spcAft>
                <a:spcPct val="0"/>
              </a:spcAft>
            </a:pPr>
            <a:endParaRPr lang="en-US" sz="1350">
              <a:solidFill>
                <a:srgbClr val="000000"/>
              </a:solidFill>
              <a:latin typeface="Arial" panose="020B0604020202020204" pitchFamily="34" charset="0"/>
              <a:cs typeface="Arial" panose="020B0604020202020204" pitchFamily="34" charset="0"/>
            </a:endParaRPr>
          </a:p>
        </p:txBody>
      </p:sp>
      <p:sp>
        <p:nvSpPr>
          <p:cNvPr id="83979" name="Graphic 15"/>
          <p:cNvSpPr>
            <a:spLocks noGrp="1" noRot="1" noChangeAspect="1" noMove="1" noResize="1" noEditPoints="1" noAdjustHandles="1" noChangeArrowheads="1" noChangeShapeType="1" noTextEdit="1"/>
          </p:cNvSpPr>
          <p:nvPr/>
        </p:nvSpPr>
        <p:spPr bwMode="auto">
          <a:xfrm>
            <a:off x="490538" y="2402681"/>
            <a:ext cx="95250" cy="95250"/>
          </a:xfrm>
          <a:custGeom>
            <a:avLst/>
            <a:gdLst>
              <a:gd name="T0" fmla="*/ 62792 w 127713"/>
              <a:gd name="T1" fmla="*/ 18560 h 127713"/>
              <a:gd name="T2" fmla="*/ 107026 w 127713"/>
              <a:gd name="T3" fmla="*/ 62792 h 127713"/>
              <a:gd name="T4" fmla="*/ 62792 w 127713"/>
              <a:gd name="T5" fmla="*/ 107026 h 127713"/>
              <a:gd name="T6" fmla="*/ 18560 w 127713"/>
              <a:gd name="T7" fmla="*/ 62792 h 127713"/>
              <a:gd name="T8" fmla="*/ 62792 w 127713"/>
              <a:gd name="T9" fmla="*/ 18560 h 127713"/>
              <a:gd name="T10" fmla="*/ 62792 w 127713"/>
              <a:gd name="T11" fmla="*/ 0 h 127713"/>
              <a:gd name="T12" fmla="*/ 0 w 127713"/>
              <a:gd name="T13" fmla="*/ 62792 h 127713"/>
              <a:gd name="T14" fmla="*/ 62792 w 127713"/>
              <a:gd name="T15" fmla="*/ 125586 h 127713"/>
              <a:gd name="T16" fmla="*/ 125586 w 127713"/>
              <a:gd name="T17" fmla="*/ 62792 h 127713"/>
              <a:gd name="T18" fmla="*/ 62792 w 127713"/>
              <a:gd name="T19" fmla="*/ 0 h 127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a:noFill/>
          </a:ln>
          <a:extLst>
            <a:ext uri="{91240B29-F687-4F45-9708-019B960494DF}">
              <a14:hiddenLine xmlns:a14="http://schemas.microsoft.com/office/drawing/2010/main" w="610" cap="flat">
                <a:solidFill>
                  <a:srgbClr val="000000"/>
                </a:solidFill>
                <a:prstDash val="solid"/>
                <a:miter lim="800000"/>
                <a:headEnd/>
                <a:tailEnd/>
              </a14:hiddenLine>
            </a:ext>
          </a:extLst>
        </p:spPr>
        <p:txBody>
          <a:bodyPr anchor="ctr"/>
          <a:lstStyle/>
          <a:p>
            <a:pPr eaLnBrk="0" fontAlgn="base" hangingPunct="0">
              <a:spcBef>
                <a:spcPct val="0"/>
              </a:spcBef>
              <a:spcAft>
                <a:spcPct val="0"/>
              </a:spcAft>
            </a:pPr>
            <a:endParaRPr lang="en-US" sz="1350">
              <a:solidFill>
                <a:srgbClr val="000000"/>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ext uri="{C183D7F6-B498-43B3-948B-1728B52AA6E4}"/>
            </a:extLst>
          </p:cNvPr>
          <p:cNvCxnSpPr>
            <a:cxnSpLocks noGrp="1" noRot="1" noChangeAspect="1" noMove="1" noResize="1" noEditPoints="1" noAdjustHandles="1" noChangeArrowheads="1" noChangeShapeType="1"/>
          </p:cNvCxnSpPr>
          <p:nvPr/>
        </p:nvCxnSpPr>
        <p:spPr>
          <a:xfrm>
            <a:off x="976313" y="3479006"/>
            <a:ext cx="0" cy="25146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839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 y="5093494"/>
            <a:ext cx="701279" cy="68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2" name="Picture 1" descr="cid:image001.jpg@01CAEB8B.CA76DF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847" y="4825604"/>
            <a:ext cx="1875234" cy="102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extLst>
          </p:cNvPr>
          <p:cNvSpPr>
            <a:spLocks noGrp="1"/>
          </p:cNvSpPr>
          <p:nvPr>
            <p:ph type="sldNum" sz="quarter" idx="12"/>
          </p:nvPr>
        </p:nvSpPr>
        <p:spPr/>
        <p:txBody>
          <a:bodyPr/>
          <a:lstStyle/>
          <a:p>
            <a:pPr>
              <a:defRPr/>
            </a:pPr>
            <a:fld id="{68A677E6-A04A-4B80-BF04-AC7CA947ECF5}" type="slidenum">
              <a:rPr lang="en-US">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4033524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364" y="1820547"/>
            <a:ext cx="9480176" cy="46728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7" name="TextBox 46"/>
          <p:cNvSpPr txBox="1"/>
          <p:nvPr/>
        </p:nvSpPr>
        <p:spPr>
          <a:xfrm>
            <a:off x="2079162" y="1007936"/>
            <a:ext cx="4879826" cy="600164"/>
          </a:xfrm>
          <a:prstGeom prst="rect">
            <a:avLst/>
          </a:prstGeom>
          <a:noFill/>
        </p:spPr>
        <p:txBody>
          <a:bodyPr wrap="square" rtlCol="0">
            <a:spAutoFit/>
          </a:bodyPr>
          <a:lstStyle/>
          <a:p>
            <a:pPr algn="ctr"/>
            <a:r>
              <a:rPr lang="en-US" sz="3300" b="1" dirty="0">
                <a:solidFill>
                  <a:prstClr val="white"/>
                </a:solidFill>
                <a:ea typeface="Roboto Th" pitchFamily="2" charset="0"/>
              </a:rPr>
              <a:t>Agenda</a:t>
            </a:r>
            <a:endParaRPr lang="en-US" sz="2700" b="1" dirty="0">
              <a:solidFill>
                <a:prstClr val="white"/>
              </a:solidFill>
              <a:ea typeface="Roboto Th" pitchFamily="2" charset="0"/>
            </a:endParaRPr>
          </a:p>
        </p:txBody>
      </p:sp>
      <p:sp>
        <p:nvSpPr>
          <p:cNvPr id="73" name="Oval 4"/>
          <p:cNvSpPr/>
          <p:nvPr/>
        </p:nvSpPr>
        <p:spPr>
          <a:xfrm flipH="1">
            <a:off x="-672189" y="1349233"/>
            <a:ext cx="10429711" cy="354254"/>
          </a:xfrm>
          <a:custGeom>
            <a:avLst/>
            <a:gdLst>
              <a:gd name="connsiteX0" fmla="*/ 0 w 12192001"/>
              <a:gd name="connsiteY0" fmla="*/ 566057 h 1132114"/>
              <a:gd name="connsiteX1" fmla="*/ 6096001 w 12192001"/>
              <a:gd name="connsiteY1" fmla="*/ 0 h 1132114"/>
              <a:gd name="connsiteX2" fmla="*/ 12192002 w 12192001"/>
              <a:gd name="connsiteY2" fmla="*/ 566057 h 1132114"/>
              <a:gd name="connsiteX3" fmla="*/ 6096001 w 12192001"/>
              <a:gd name="connsiteY3" fmla="*/ 1132114 h 1132114"/>
              <a:gd name="connsiteX4" fmla="*/ 0 w 12192001"/>
              <a:gd name="connsiteY4" fmla="*/ 566057 h 1132114"/>
              <a:gd name="connsiteX0" fmla="*/ 1 w 12192003"/>
              <a:gd name="connsiteY0" fmla="*/ 73079 h 639136"/>
              <a:gd name="connsiteX1" fmla="*/ 6110517 w 12192003"/>
              <a:gd name="connsiteY1" fmla="*/ 552051 h 639136"/>
              <a:gd name="connsiteX2" fmla="*/ 12192003 w 12192003"/>
              <a:gd name="connsiteY2" fmla="*/ 73079 h 639136"/>
              <a:gd name="connsiteX3" fmla="*/ 6096002 w 12192003"/>
              <a:gd name="connsiteY3" fmla="*/ 639136 h 639136"/>
              <a:gd name="connsiteX4" fmla="*/ 1 w 12192003"/>
              <a:gd name="connsiteY4" fmla="*/ 73079 h 639136"/>
              <a:gd name="connsiteX0" fmla="*/ 1 w 12192003"/>
              <a:gd name="connsiteY0" fmla="*/ 77550 h 643607"/>
              <a:gd name="connsiteX1" fmla="*/ 6110517 w 12192003"/>
              <a:gd name="connsiteY1" fmla="*/ 498465 h 643607"/>
              <a:gd name="connsiteX2" fmla="*/ 12192003 w 12192003"/>
              <a:gd name="connsiteY2" fmla="*/ 77550 h 643607"/>
              <a:gd name="connsiteX3" fmla="*/ 6096002 w 12192003"/>
              <a:gd name="connsiteY3" fmla="*/ 643607 h 643607"/>
              <a:gd name="connsiteX4" fmla="*/ 1 w 12192003"/>
              <a:gd name="connsiteY4" fmla="*/ 77550 h 643607"/>
              <a:gd name="connsiteX0" fmla="*/ 1 w 12192003"/>
              <a:gd name="connsiteY0" fmla="*/ 81279 h 647336"/>
              <a:gd name="connsiteX1" fmla="*/ 6110517 w 12192003"/>
              <a:gd name="connsiteY1" fmla="*/ 458651 h 647336"/>
              <a:gd name="connsiteX2" fmla="*/ 12192003 w 12192003"/>
              <a:gd name="connsiteY2" fmla="*/ 81279 h 647336"/>
              <a:gd name="connsiteX3" fmla="*/ 6096002 w 12192003"/>
              <a:gd name="connsiteY3" fmla="*/ 647336 h 647336"/>
              <a:gd name="connsiteX4" fmla="*/ 1 w 12192003"/>
              <a:gd name="connsiteY4" fmla="*/ 81279 h 6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647336">
                <a:moveTo>
                  <a:pt x="1" y="81279"/>
                </a:moveTo>
                <a:cubicBezTo>
                  <a:pt x="2420" y="49832"/>
                  <a:pt x="2743789" y="458651"/>
                  <a:pt x="6110517" y="458651"/>
                </a:cubicBezTo>
                <a:cubicBezTo>
                  <a:pt x="9477245" y="458651"/>
                  <a:pt x="12192003" y="-231346"/>
                  <a:pt x="12192003" y="81279"/>
                </a:cubicBezTo>
                <a:cubicBezTo>
                  <a:pt x="12192003" y="393904"/>
                  <a:pt x="9462730" y="647336"/>
                  <a:pt x="6096002" y="647336"/>
                </a:cubicBezTo>
                <a:cubicBezTo>
                  <a:pt x="2729274" y="647336"/>
                  <a:pt x="-2418" y="112727"/>
                  <a:pt x="1" y="812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Slide Number Placeholder 10"/>
          <p:cNvSpPr>
            <a:spLocks noGrp="1"/>
          </p:cNvSpPr>
          <p:nvPr>
            <p:ph type="sldNum" sz="quarter" idx="12"/>
          </p:nvPr>
        </p:nvSpPr>
        <p:spPr/>
        <p:txBody>
          <a:bodyPr/>
          <a:lstStyle/>
          <a:p>
            <a:fld id="{D57F1E4F-1CFF-5643-939E-217C01CDF565}" type="slidenum">
              <a:rPr lang="en-US" smtClean="0">
                <a:solidFill>
                  <a:srgbClr val="146194">
                    <a:lumMod val="50000"/>
                  </a:srgbClr>
                </a:solidFill>
              </a:rPr>
              <a:pPr/>
              <a:t>2</a:t>
            </a:fld>
            <a:endParaRPr lang="en-US" dirty="0">
              <a:solidFill>
                <a:srgbClr val="146194">
                  <a:lumMod val="50000"/>
                </a:srgbClr>
              </a:solidFill>
            </a:endParaRPr>
          </a:p>
        </p:txBody>
      </p:sp>
      <p:graphicFrame>
        <p:nvGraphicFramePr>
          <p:cNvPr id="2" name="Diagram 1"/>
          <p:cNvGraphicFramePr/>
          <p:nvPr>
            <p:extLst>
              <p:ext uri="{D42A27DB-BD31-4B8C-83A1-F6EECF244321}">
                <p14:modId xmlns:p14="http://schemas.microsoft.com/office/powerpoint/2010/main" val="3937589612"/>
              </p:ext>
            </p:extLst>
          </p:nvPr>
        </p:nvGraphicFramePr>
        <p:xfrm>
          <a:off x="1120269" y="1963052"/>
          <a:ext cx="7136050" cy="4337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415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FFFF"/>
              </a:solidFill>
            </a:endParaRPr>
          </a:p>
        </p:txBody>
      </p:sp>
      <p:sp>
        <p:nvSpPr>
          <p:cNvPr id="84995" name="Title 1"/>
          <p:cNvSpPr>
            <a:spLocks noGrp="1"/>
          </p:cNvSpPr>
          <p:nvPr>
            <p:ph type="title"/>
          </p:nvPr>
        </p:nvSpPr>
        <p:spPr>
          <a:xfrm>
            <a:off x="260392" y="1653779"/>
            <a:ext cx="3131699" cy="4187428"/>
          </a:xfrm>
        </p:spPr>
        <p:txBody>
          <a:bodyPr/>
          <a:lstStyle/>
          <a:p>
            <a:pPr algn="r" eaLnBrk="1" hangingPunct="1"/>
            <a:r>
              <a:rPr lang="en-US" altLang="en-US" sz="3375" dirty="0">
                <a:solidFill>
                  <a:schemeClr val="bg1"/>
                </a:solidFill>
                <a:latin typeface="Century Gothic" panose="020B0502020202020204" pitchFamily="34" charset="0"/>
              </a:rPr>
              <a:t>Economic Development Bank (EDB) Overview</a:t>
            </a:r>
          </a:p>
        </p:txBody>
      </p:sp>
      <p:sp>
        <p:nvSpPr>
          <p:cNvPr id="4" name="Slide Number Placeholder 3">
            <a:extLst>
              <a:ext uri="{FF2B5EF4-FFF2-40B4-BE49-F238E27FC236}"/>
            </a:extLst>
          </p:cNvPr>
          <p:cNvSpPr>
            <a:spLocks noGrp="1"/>
          </p:cNvSpPr>
          <p:nvPr>
            <p:ph type="sldNum" sz="quarter" idx="12"/>
          </p:nvPr>
        </p:nvSpPr>
        <p:spPr>
          <a:xfrm>
            <a:off x="6457950" y="1090613"/>
            <a:ext cx="2057400" cy="273844"/>
          </a:xfrm>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450"/>
              </a:spcAft>
              <a:defRPr/>
            </a:pPr>
            <a:fld id="{8B8CDE09-316F-433E-9150-BC1535D6F4BE}" type="slidenum">
              <a:rPr lang="en-029" altLang="en-US">
                <a:solidFill>
                  <a:srgbClr val="000000"/>
                </a:solidFill>
                <a:latin typeface="Corbel" panose="020B0503020204020204" pitchFamily="34" charset="0"/>
              </a:rPr>
              <a:pPr eaLnBrk="1" hangingPunct="1">
                <a:spcAft>
                  <a:spcPts val="450"/>
                </a:spcAft>
                <a:defRPr/>
              </a:pPr>
              <a:t>20</a:t>
            </a:fld>
            <a:endParaRPr lang="en-029" altLang="en-US" dirty="0">
              <a:solidFill>
                <a:srgbClr val="000000"/>
              </a:solidFill>
              <a:latin typeface="Corbel" panose="020B0503020204020204" pitchFamily="34" charset="0"/>
            </a:endParaRPr>
          </a:p>
        </p:txBody>
      </p:sp>
      <p:sp>
        <p:nvSpPr>
          <p:cNvPr id="84997" name="Graphic 12"/>
          <p:cNvSpPr>
            <a:spLocks noGrp="1" noRot="1" noChangeAspect="1" noMove="1" noResize="1" noEditPoints="1" noAdjustHandles="1" noChangeArrowheads="1" noChangeShapeType="1" noTextEdit="1"/>
          </p:cNvSpPr>
          <p:nvPr/>
        </p:nvSpPr>
        <p:spPr bwMode="auto">
          <a:xfrm>
            <a:off x="8574881" y="1378744"/>
            <a:ext cx="104775" cy="104775"/>
          </a:xfrm>
          <a:custGeom>
            <a:avLst/>
            <a:gdLst>
              <a:gd name="T0" fmla="*/ 131459 w 139039"/>
              <a:gd name="T1" fmla="*/ 60943 h 139039"/>
              <a:gd name="T2" fmla="*/ 80088 w 139039"/>
              <a:gd name="T3" fmla="*/ 60943 h 139039"/>
              <a:gd name="T4" fmla="*/ 80088 w 139039"/>
              <a:gd name="T5" fmla="*/ 9572 h 139039"/>
              <a:gd name="T6" fmla="*/ 70517 w 139039"/>
              <a:gd name="T7" fmla="*/ 0 h 139039"/>
              <a:gd name="T8" fmla="*/ 60943 w 139039"/>
              <a:gd name="T9" fmla="*/ 9572 h 139039"/>
              <a:gd name="T10" fmla="*/ 60943 w 139039"/>
              <a:gd name="T11" fmla="*/ 60943 h 139039"/>
              <a:gd name="T12" fmla="*/ 9572 w 139039"/>
              <a:gd name="T13" fmla="*/ 60943 h 139039"/>
              <a:gd name="T14" fmla="*/ 0 w 139039"/>
              <a:gd name="T15" fmla="*/ 70517 h 139039"/>
              <a:gd name="T16" fmla="*/ 9572 w 139039"/>
              <a:gd name="T17" fmla="*/ 80088 h 139039"/>
              <a:gd name="T18" fmla="*/ 60943 w 139039"/>
              <a:gd name="T19" fmla="*/ 80088 h 139039"/>
              <a:gd name="T20" fmla="*/ 60943 w 139039"/>
              <a:gd name="T21" fmla="*/ 131459 h 139039"/>
              <a:gd name="T22" fmla="*/ 70517 w 139039"/>
              <a:gd name="T23" fmla="*/ 141031 h 139039"/>
              <a:gd name="T24" fmla="*/ 80088 w 139039"/>
              <a:gd name="T25" fmla="*/ 131459 h 139039"/>
              <a:gd name="T26" fmla="*/ 80088 w 139039"/>
              <a:gd name="T27" fmla="*/ 80088 h 139039"/>
              <a:gd name="T28" fmla="*/ 131459 w 139039"/>
              <a:gd name="T29" fmla="*/ 80088 h 139039"/>
              <a:gd name="T30" fmla="*/ 141031 w 139039"/>
              <a:gd name="T31" fmla="*/ 70517 h 139039"/>
              <a:gd name="T32" fmla="*/ 131459 w 139039"/>
              <a:gd name="T33" fmla="*/ 60943 h 1390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a:noFill/>
          </a:ln>
          <a:extLst>
            <a:ext uri="{91240B29-F687-4F45-9708-019B960494DF}">
              <a14:hiddenLine xmlns:a14="http://schemas.microsoft.com/office/drawing/2010/main" w="603" cap="flat">
                <a:solidFill>
                  <a:srgbClr val="000000"/>
                </a:solidFill>
                <a:prstDash val="solid"/>
                <a:miter lim="800000"/>
                <a:headEnd/>
                <a:tailEnd/>
              </a14:hiddenLine>
            </a:ext>
          </a:extLst>
        </p:spPr>
        <p:txBody>
          <a:bodyPr anchor="ctr"/>
          <a:lstStyle/>
          <a:p>
            <a:pPr eaLnBrk="0" fontAlgn="base" hangingPunct="0">
              <a:spcBef>
                <a:spcPct val="0"/>
              </a:spcBef>
              <a:spcAft>
                <a:spcPct val="0"/>
              </a:spcAft>
            </a:pPr>
            <a:endParaRPr lang="en-US" sz="1350">
              <a:solidFill>
                <a:srgbClr val="000000"/>
              </a:solidFill>
              <a:latin typeface="Arial" panose="020B0604020202020204" pitchFamily="34" charset="0"/>
              <a:cs typeface="Arial" panose="020B0604020202020204" pitchFamily="34" charset="0"/>
            </a:endParaRPr>
          </a:p>
        </p:txBody>
      </p:sp>
      <p:sp>
        <p:nvSpPr>
          <p:cNvPr id="84998" name="Graphic 11"/>
          <p:cNvSpPr>
            <a:spLocks noGrp="1" noRot="1" noChangeAspect="1" noMove="1" noResize="1" noEditPoints="1" noAdjustHandles="1" noChangeArrowheads="1" noChangeShapeType="1" noTextEdit="1"/>
          </p:cNvSpPr>
          <p:nvPr/>
        </p:nvSpPr>
        <p:spPr bwMode="auto">
          <a:xfrm>
            <a:off x="8843963" y="1551385"/>
            <a:ext cx="67866" cy="67865"/>
          </a:xfrm>
          <a:custGeom>
            <a:avLst/>
            <a:gdLst>
              <a:gd name="T0" fmla="*/ 89202 w 91138"/>
              <a:gd name="T1" fmla="*/ 44600 h 91138"/>
              <a:gd name="T2" fmla="*/ 44601 w 91138"/>
              <a:gd name="T3" fmla="*/ 89199 h 91138"/>
              <a:gd name="T4" fmla="*/ 0 w 91138"/>
              <a:gd name="T5" fmla="*/ 44600 h 91138"/>
              <a:gd name="T6" fmla="*/ 44601 w 91138"/>
              <a:gd name="T7" fmla="*/ 0 h 91138"/>
              <a:gd name="T8" fmla="*/ 89202 w 91138"/>
              <a:gd name="T9" fmla="*/ 44600 h 91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a:noFill/>
          </a:ln>
          <a:extLst>
            <a:ext uri="{91240B29-F687-4F45-9708-019B960494DF}">
              <a14:hiddenLine xmlns:a14="http://schemas.microsoft.com/office/drawing/2010/main" w="422" cap="flat">
                <a:solidFill>
                  <a:srgbClr val="000000"/>
                </a:solidFill>
                <a:prstDash val="solid"/>
                <a:miter lim="800000"/>
                <a:headEnd/>
                <a:tailEnd/>
              </a14:hiddenLine>
            </a:ext>
          </a:extLst>
        </p:spPr>
        <p:txBody>
          <a:bodyPr anchor="ctr"/>
          <a:lstStyle/>
          <a:p>
            <a:pPr eaLnBrk="0" fontAlgn="base" hangingPunct="0">
              <a:spcBef>
                <a:spcPct val="0"/>
              </a:spcBef>
              <a:spcAft>
                <a:spcPct val="0"/>
              </a:spcAft>
            </a:pPr>
            <a:endParaRPr lang="en-US" sz="1350">
              <a:solidFill>
                <a:srgbClr val="000000"/>
              </a:solidFill>
              <a:latin typeface="Arial" panose="020B0604020202020204" pitchFamily="34" charset="0"/>
              <a:cs typeface="Arial" panose="020B0604020202020204" pitchFamily="34" charset="0"/>
            </a:endParaRPr>
          </a:p>
        </p:txBody>
      </p:sp>
      <p:cxnSp>
        <p:nvCxnSpPr>
          <p:cNvPr id="79" name="Straight Connector 78">
            <a:extLst>
              <a:ext uri="{FF2B5EF4-FFF2-40B4-BE49-F238E27FC236}"/>
              <a:ext uri="{C183D7F6-B498-43B3-948B-1728B52AA6E4}"/>
            </a:extLst>
          </p:cNvPr>
          <p:cNvCxnSpPr>
            <a:cxnSpLocks noGrp="1" noRot="1" noChangeAspect="1" noMove="1" noResize="1" noEditPoints="1" noAdjustHandles="1" noChangeArrowheads="1" noChangeShapeType="1"/>
          </p:cNvCxnSpPr>
          <p:nvPr/>
        </p:nvCxnSpPr>
        <p:spPr>
          <a:xfrm>
            <a:off x="3545681" y="1706167"/>
            <a:ext cx="0" cy="4288631"/>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85000" name="Graphic 13"/>
          <p:cNvSpPr>
            <a:spLocks noGrp="1" noRot="1" noChangeAspect="1" noMove="1" noResize="1" noEditPoints="1" noAdjustHandles="1" noChangeArrowheads="1" noChangeShapeType="1" noTextEdit="1"/>
          </p:cNvSpPr>
          <p:nvPr/>
        </p:nvSpPr>
        <p:spPr bwMode="auto">
          <a:xfrm>
            <a:off x="8562975" y="1937148"/>
            <a:ext cx="96441" cy="96440"/>
          </a:xfrm>
          <a:custGeom>
            <a:avLst/>
            <a:gdLst>
              <a:gd name="T0" fmla="*/ 65177 w 127714"/>
              <a:gd name="T1" fmla="*/ 19264 h 127714"/>
              <a:gd name="T2" fmla="*/ 111090 w 127714"/>
              <a:gd name="T3" fmla="*/ 65175 h 127714"/>
              <a:gd name="T4" fmla="*/ 65177 w 127714"/>
              <a:gd name="T5" fmla="*/ 111087 h 127714"/>
              <a:gd name="T6" fmla="*/ 19264 w 127714"/>
              <a:gd name="T7" fmla="*/ 65175 h 127714"/>
              <a:gd name="T8" fmla="*/ 65177 w 127714"/>
              <a:gd name="T9" fmla="*/ 19264 h 127714"/>
              <a:gd name="T10" fmla="*/ 65177 w 127714"/>
              <a:gd name="T11" fmla="*/ 0 h 127714"/>
              <a:gd name="T12" fmla="*/ 0 w 127714"/>
              <a:gd name="T13" fmla="*/ 65175 h 127714"/>
              <a:gd name="T14" fmla="*/ 65177 w 127714"/>
              <a:gd name="T15" fmla="*/ 130351 h 127714"/>
              <a:gd name="T16" fmla="*/ 130354 w 127714"/>
              <a:gd name="T17" fmla="*/ 65175 h 127714"/>
              <a:gd name="T18" fmla="*/ 65177 w 127714"/>
              <a:gd name="T19" fmla="*/ 0 h 1277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a:noFill/>
          </a:ln>
          <a:extLst>
            <a:ext uri="{91240B29-F687-4F45-9708-019B960494DF}">
              <a14:hiddenLine xmlns:a14="http://schemas.microsoft.com/office/drawing/2010/main" w="610" cap="flat">
                <a:solidFill>
                  <a:srgbClr val="000000"/>
                </a:solidFill>
                <a:prstDash val="solid"/>
                <a:miter lim="800000"/>
                <a:headEnd/>
                <a:tailEnd/>
              </a14:hiddenLine>
            </a:ext>
          </a:extLst>
        </p:spPr>
        <p:txBody>
          <a:bodyPr anchor="ctr"/>
          <a:lstStyle/>
          <a:p>
            <a:pPr eaLnBrk="0" fontAlgn="base" hangingPunct="0">
              <a:spcBef>
                <a:spcPct val="0"/>
              </a:spcBef>
              <a:spcAft>
                <a:spcPct val="0"/>
              </a:spcAft>
            </a:pPr>
            <a:endParaRPr lang="en-US" sz="1350">
              <a:solidFill>
                <a:srgbClr val="000000"/>
              </a:solidFill>
              <a:latin typeface="Arial" panose="020B0604020202020204" pitchFamily="34" charset="0"/>
              <a:cs typeface="Arial" panose="020B0604020202020204" pitchFamily="34" charset="0"/>
            </a:endParaRPr>
          </a:p>
        </p:txBody>
      </p:sp>
      <p:graphicFrame>
        <p:nvGraphicFramePr>
          <p:cNvPr id="9221" name="Content Placeholder 2">
            <a:extLst>
              <a:ext uri="{FF2B5EF4-FFF2-40B4-BE49-F238E27FC236}"/>
            </a:extLst>
          </p:cNvPr>
          <p:cNvGraphicFramePr>
            <a:graphicFrameLocks noGrp="1"/>
          </p:cNvGraphicFramePr>
          <p:nvPr>
            <p:ph idx="1"/>
            <p:extLst/>
          </p:nvPr>
        </p:nvGraphicFramePr>
        <p:xfrm>
          <a:off x="3873791" y="552174"/>
          <a:ext cx="5080871" cy="419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7411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FFFF"/>
              </a:solidFill>
            </a:endParaRPr>
          </a:p>
        </p:txBody>
      </p:sp>
      <p:sp>
        <p:nvSpPr>
          <p:cNvPr id="10" name="Oval 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50019" y="1272779"/>
            <a:ext cx="4306491" cy="4306490"/>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FFFF"/>
              </a:solidFill>
            </a:endParaRPr>
          </a:p>
        </p:txBody>
      </p:sp>
      <p:sp>
        <p:nvSpPr>
          <p:cNvPr id="89092" name="Title 1"/>
          <p:cNvSpPr>
            <a:spLocks noGrp="1"/>
          </p:cNvSpPr>
          <p:nvPr>
            <p:ph type="title"/>
          </p:nvPr>
        </p:nvSpPr>
        <p:spPr>
          <a:xfrm>
            <a:off x="933450" y="1824038"/>
            <a:ext cx="2849166" cy="3203972"/>
          </a:xfrm>
        </p:spPr>
        <p:txBody>
          <a:bodyPr/>
          <a:lstStyle/>
          <a:p>
            <a:pPr algn="ctr" eaLnBrk="1" hangingPunct="1"/>
            <a:r>
              <a:rPr lang="en-US" altLang="en-US" sz="4200">
                <a:solidFill>
                  <a:schemeClr val="bg1"/>
                </a:solidFill>
                <a:latin typeface="Century Gothic" panose="020B0502020202020204" pitchFamily="34" charset="0"/>
              </a:rPr>
              <a:t>Paycheck Protection Program (PPP)</a:t>
            </a:r>
          </a:p>
        </p:txBody>
      </p:sp>
      <p:sp>
        <p:nvSpPr>
          <p:cNvPr id="89093" name="Graphic 11"/>
          <p:cNvSpPr>
            <a:spLocks noGrp="1" noRot="1" noChangeAspect="1" noMove="1" noResize="1" noEditPoints="1" noAdjustHandles="1" noChangeArrowheads="1" noChangeShapeType="1" noTextEdit="1"/>
          </p:cNvSpPr>
          <p:nvPr/>
        </p:nvSpPr>
        <p:spPr bwMode="auto">
          <a:xfrm>
            <a:off x="842962" y="1138237"/>
            <a:ext cx="128588" cy="128588"/>
          </a:xfrm>
          <a:custGeom>
            <a:avLst/>
            <a:gdLst>
              <a:gd name="T0" fmla="*/ 159691 w 171515"/>
              <a:gd name="T1" fmla="*/ 74032 h 171515"/>
              <a:gd name="T2" fmla="*/ 97288 w 171515"/>
              <a:gd name="T3" fmla="*/ 74032 h 171515"/>
              <a:gd name="T4" fmla="*/ 97288 w 171515"/>
              <a:gd name="T5" fmla="*/ 11629 h 171515"/>
              <a:gd name="T6" fmla="*/ 85661 w 171515"/>
              <a:gd name="T7" fmla="*/ 0 h 171515"/>
              <a:gd name="T8" fmla="*/ 74032 w 171515"/>
              <a:gd name="T9" fmla="*/ 11629 h 171515"/>
              <a:gd name="T10" fmla="*/ 74032 w 171515"/>
              <a:gd name="T11" fmla="*/ 74032 h 171515"/>
              <a:gd name="T12" fmla="*/ 11629 w 171515"/>
              <a:gd name="T13" fmla="*/ 74032 h 171515"/>
              <a:gd name="T14" fmla="*/ 0 w 171515"/>
              <a:gd name="T15" fmla="*/ 85661 h 171515"/>
              <a:gd name="T16" fmla="*/ 11629 w 171515"/>
              <a:gd name="T17" fmla="*/ 97288 h 171515"/>
              <a:gd name="T18" fmla="*/ 74032 w 171515"/>
              <a:gd name="T19" fmla="*/ 97288 h 171515"/>
              <a:gd name="T20" fmla="*/ 74032 w 171515"/>
              <a:gd name="T21" fmla="*/ 159691 h 171515"/>
              <a:gd name="T22" fmla="*/ 85661 w 171515"/>
              <a:gd name="T23" fmla="*/ 171320 h 171515"/>
              <a:gd name="T24" fmla="*/ 97288 w 171515"/>
              <a:gd name="T25" fmla="*/ 159691 h 171515"/>
              <a:gd name="T26" fmla="*/ 97288 w 171515"/>
              <a:gd name="T27" fmla="*/ 97288 h 171515"/>
              <a:gd name="T28" fmla="*/ 159691 w 171515"/>
              <a:gd name="T29" fmla="*/ 97288 h 171515"/>
              <a:gd name="T30" fmla="*/ 171320 w 171515"/>
              <a:gd name="T31" fmla="*/ 85661 h 171515"/>
              <a:gd name="T32" fmla="*/ 159691 w 171515"/>
              <a:gd name="T33" fmla="*/ 74032 h 1715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a:noFill/>
          </a:ln>
          <a:extLst>
            <a:ext uri="{91240B29-F687-4F45-9708-019B960494DF}">
              <a14:hiddenLine xmlns:a14="http://schemas.microsoft.com/office/drawing/2010/main" w="776" cap="flat">
                <a:solidFill>
                  <a:srgbClr val="000000"/>
                </a:solidFill>
                <a:prstDash val="solid"/>
                <a:miter lim="800000"/>
                <a:headEnd/>
                <a:tailEnd/>
              </a14:hiddenLine>
            </a:ext>
          </a:extLst>
        </p:spPr>
        <p:txBody>
          <a:bodyPr anchor="ctr"/>
          <a:lstStyle/>
          <a:p>
            <a:pPr eaLnBrk="0" fontAlgn="base" hangingPunct="0">
              <a:spcBef>
                <a:spcPct val="0"/>
              </a:spcBef>
              <a:spcAft>
                <a:spcPct val="0"/>
              </a:spcAft>
            </a:pPr>
            <a:endParaRPr lang="en-US" sz="1350">
              <a:solidFill>
                <a:srgbClr val="000000"/>
              </a:solidFill>
              <a:latin typeface="Arial" panose="020B0604020202020204" pitchFamily="34" charset="0"/>
              <a:cs typeface="Arial" panose="020B0604020202020204" pitchFamily="34" charset="0"/>
            </a:endParaRPr>
          </a:p>
        </p:txBody>
      </p:sp>
      <p:sp>
        <p:nvSpPr>
          <p:cNvPr id="89094" name="Graphic 12"/>
          <p:cNvSpPr>
            <a:spLocks noGrp="1" noRot="1" noChangeAspect="1" noMove="1" noResize="1" noEditPoints="1" noAdjustHandles="1" noChangeArrowheads="1" noChangeShapeType="1" noTextEdit="1"/>
          </p:cNvSpPr>
          <p:nvPr/>
        </p:nvSpPr>
        <p:spPr bwMode="auto">
          <a:xfrm>
            <a:off x="413147" y="1670447"/>
            <a:ext cx="117872" cy="117872"/>
          </a:xfrm>
          <a:custGeom>
            <a:avLst/>
            <a:gdLst>
              <a:gd name="T0" fmla="*/ 78199 w 157545"/>
              <a:gd name="T1" fmla="*/ 23114 h 157545"/>
              <a:gd name="T2" fmla="*/ 133285 w 157545"/>
              <a:gd name="T3" fmla="*/ 78199 h 157545"/>
              <a:gd name="T4" fmla="*/ 78199 w 157545"/>
              <a:gd name="T5" fmla="*/ 133285 h 157545"/>
              <a:gd name="T6" fmla="*/ 23114 w 157545"/>
              <a:gd name="T7" fmla="*/ 78199 h 157545"/>
              <a:gd name="T8" fmla="*/ 78199 w 157545"/>
              <a:gd name="T9" fmla="*/ 23114 h 157545"/>
              <a:gd name="T10" fmla="*/ 78199 w 157545"/>
              <a:gd name="T11" fmla="*/ 0 h 157545"/>
              <a:gd name="T12" fmla="*/ 0 w 157545"/>
              <a:gd name="T13" fmla="*/ 78199 h 157545"/>
              <a:gd name="T14" fmla="*/ 78199 w 157545"/>
              <a:gd name="T15" fmla="*/ 156399 h 157545"/>
              <a:gd name="T16" fmla="*/ 156399 w 157545"/>
              <a:gd name="T17" fmla="*/ 78199 h 157545"/>
              <a:gd name="T18" fmla="*/ 78199 w 157545"/>
              <a:gd name="T19" fmla="*/ 0 h 1575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a:noFill/>
          </a:ln>
          <a:extLst>
            <a:ext uri="{91240B29-F687-4F45-9708-019B960494DF}">
              <a14:hiddenLine xmlns:a14="http://schemas.microsoft.com/office/drawing/2010/main" w="751" cap="flat">
                <a:solidFill>
                  <a:srgbClr val="000000"/>
                </a:solidFill>
                <a:prstDash val="solid"/>
                <a:miter lim="800000"/>
                <a:headEnd/>
                <a:tailEnd/>
              </a14:hiddenLine>
            </a:ext>
          </a:extLst>
        </p:spPr>
        <p:txBody>
          <a:bodyPr anchor="ctr"/>
          <a:lstStyle/>
          <a:p>
            <a:pPr eaLnBrk="0" fontAlgn="base" hangingPunct="0">
              <a:spcBef>
                <a:spcPct val="0"/>
              </a:spcBef>
              <a:spcAft>
                <a:spcPct val="0"/>
              </a:spcAft>
            </a:pPr>
            <a:endParaRPr lang="en-US" sz="1350">
              <a:solidFill>
                <a:srgbClr val="000000"/>
              </a:solidFill>
              <a:latin typeface="Arial" panose="020B0604020202020204" pitchFamily="34" charset="0"/>
              <a:cs typeface="Arial" panose="020B0604020202020204" pitchFamily="34" charset="0"/>
            </a:endParaRPr>
          </a:p>
        </p:txBody>
      </p:sp>
      <p:sp>
        <p:nvSpPr>
          <p:cNvPr id="89095" name="Content Placeholder 2"/>
          <p:cNvSpPr>
            <a:spLocks noGrp="1"/>
          </p:cNvSpPr>
          <p:nvPr>
            <p:ph idx="1"/>
          </p:nvPr>
        </p:nvSpPr>
        <p:spPr>
          <a:xfrm>
            <a:off x="4798219" y="1144191"/>
            <a:ext cx="3513535" cy="4480322"/>
          </a:xfrm>
        </p:spPr>
        <p:txBody>
          <a:bodyPr anchor="ctr"/>
          <a:lstStyle/>
          <a:p>
            <a:pPr marL="0" indent="0" algn="ctr" eaLnBrk="1" hangingPunct="1">
              <a:buNone/>
            </a:pPr>
            <a:endParaRPr lang="en-US" altLang="en-US" smtClean="0">
              <a:latin typeface="Franklin Gothic Book" panose="020B0503020102020204" pitchFamily="34" charset="0"/>
            </a:endParaRPr>
          </a:p>
          <a:p>
            <a:pPr marL="0" indent="0" algn="ctr" eaLnBrk="1" hangingPunct="1">
              <a:buNone/>
            </a:pPr>
            <a:r>
              <a:rPr lang="en-US" altLang="en-US" smtClean="0">
                <a:latin typeface="Franklin Gothic Book" panose="020B0503020102020204" pitchFamily="34" charset="0"/>
              </a:rPr>
              <a:t>Online Application Portal</a:t>
            </a:r>
          </a:p>
          <a:p>
            <a:pPr marL="0" indent="0" algn="ctr" eaLnBrk="1" hangingPunct="1">
              <a:buNone/>
            </a:pPr>
            <a:r>
              <a:rPr lang="en-US" altLang="en-US" smtClean="0">
                <a:latin typeface="Franklin Gothic Book" panose="020B0503020102020204" pitchFamily="34" charset="0"/>
              </a:rPr>
              <a:t>Visit: </a:t>
            </a:r>
            <a:r>
              <a:rPr lang="en-US" altLang="en-US" smtClean="0">
                <a:latin typeface="Franklin Gothic Book" panose="020B0503020102020204" pitchFamily="34" charset="0"/>
                <a:hlinkClick r:id="rId3"/>
              </a:rPr>
              <a:t>www.usvieda.org</a:t>
            </a:r>
            <a:endParaRPr lang="en-US" altLang="en-US" smtClean="0">
              <a:latin typeface="Franklin Gothic Book" panose="020B0503020102020204" pitchFamily="34" charset="0"/>
            </a:endParaRPr>
          </a:p>
        </p:txBody>
      </p:sp>
      <p:sp>
        <p:nvSpPr>
          <p:cNvPr id="89096" name="Graphic 10"/>
          <p:cNvSpPr>
            <a:spLocks noGrp="1" noRot="1" noChangeAspect="1" noMove="1" noResize="1" noEditPoints="1" noAdjustHandles="1" noChangeArrowheads="1" noChangeShapeType="1" noTextEdit="1"/>
          </p:cNvSpPr>
          <p:nvPr/>
        </p:nvSpPr>
        <p:spPr bwMode="auto">
          <a:xfrm>
            <a:off x="4077891" y="5170885"/>
            <a:ext cx="83344" cy="84534"/>
          </a:xfrm>
          <a:custGeom>
            <a:avLst/>
            <a:gdLst>
              <a:gd name="T0" fmla="*/ 108568 w 112426"/>
              <a:gd name="T1" fmla="*/ 56643 h 112426"/>
              <a:gd name="T2" fmla="*/ 54284 w 112426"/>
              <a:gd name="T3" fmla="*/ 113286 h 112426"/>
              <a:gd name="T4" fmla="*/ 0 w 112426"/>
              <a:gd name="T5" fmla="*/ 56643 h 112426"/>
              <a:gd name="T6" fmla="*/ 54284 w 112426"/>
              <a:gd name="T7" fmla="*/ 0 h 112426"/>
              <a:gd name="T8" fmla="*/ 108568 w 112426"/>
              <a:gd name="T9" fmla="*/ 56643 h 1124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a:noFill/>
          </a:ln>
          <a:extLst>
            <a:ext uri="{91240B29-F687-4F45-9708-019B960494DF}">
              <a14:hiddenLine xmlns:a14="http://schemas.microsoft.com/office/drawing/2010/main" w="516" cap="flat">
                <a:solidFill>
                  <a:srgbClr val="000000"/>
                </a:solidFill>
                <a:prstDash val="solid"/>
                <a:miter lim="800000"/>
                <a:headEnd/>
                <a:tailEnd/>
              </a14:hiddenLine>
            </a:ext>
          </a:extLst>
        </p:spPr>
        <p:txBody>
          <a:bodyPr anchor="ctr"/>
          <a:lstStyle/>
          <a:p>
            <a:pPr eaLnBrk="0" fontAlgn="base" hangingPunct="0">
              <a:spcBef>
                <a:spcPct val="0"/>
              </a:spcBef>
              <a:spcAft>
                <a:spcPct val="0"/>
              </a:spcAft>
            </a:pPr>
            <a:endParaRPr lang="en-US" sz="1350">
              <a:solidFill>
                <a:srgbClr val="00000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ext uri="{C183D7F6-B498-43B3-948B-1728B52AA6E4}"/>
            </a:extLst>
          </p:cNvPr>
          <p:cNvCxnSpPr>
            <a:cxnSpLocks noGrp="1" noRot="1" noChangeAspect="1" noMove="1" noResize="1" noEditPoints="1" noAdjustHandles="1" noChangeArrowheads="1" noChangeShapeType="1"/>
          </p:cNvCxnSpPr>
          <p:nvPr/>
        </p:nvCxnSpPr>
        <p:spPr>
          <a:xfrm>
            <a:off x="8636794" y="3565046"/>
            <a:ext cx="0" cy="2429046"/>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extLst>
          </p:cNvPr>
          <p:cNvSpPr>
            <a:spLocks noGrp="1"/>
          </p:cNvSpPr>
          <p:nvPr>
            <p:ph type="sldNum" sz="quarter" idx="12"/>
          </p:nvPr>
        </p:nvSpPr>
        <p:spPr/>
        <p:txBody>
          <a:bodyPr/>
          <a:lstStyle/>
          <a:p>
            <a:pPr>
              <a:defRPr/>
            </a:pPr>
            <a:fld id="{B63F6C33-0119-469C-83E9-6383E146AA13}" type="slidenum">
              <a:rPr lang="en-US">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990140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348979" y="1098947"/>
            <a:ext cx="6507956"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Univers"/>
              </a:defRPr>
            </a:lvl1pPr>
            <a:lvl2pPr marL="742950" indent="-285750">
              <a:lnSpc>
                <a:spcPct val="90000"/>
              </a:lnSpc>
              <a:spcBef>
                <a:spcPts val="500"/>
              </a:spcBef>
              <a:buFont typeface="Arial" panose="020B0604020202020204" pitchFamily="34" charset="0"/>
              <a:buChar char="•"/>
              <a:defRPr sz="2400">
                <a:solidFill>
                  <a:schemeClr val="tx1"/>
                </a:solidFill>
                <a:latin typeface="Univers"/>
              </a:defRPr>
            </a:lvl2pPr>
            <a:lvl3pPr marL="1143000" indent="-228600">
              <a:lnSpc>
                <a:spcPct val="90000"/>
              </a:lnSpc>
              <a:spcBef>
                <a:spcPts val="500"/>
              </a:spcBef>
              <a:buFont typeface="Arial" panose="020B0604020202020204" pitchFamily="34" charset="0"/>
              <a:buChar char="•"/>
              <a:defRPr sz="2000">
                <a:solidFill>
                  <a:schemeClr val="tx1"/>
                </a:solidFill>
                <a:latin typeface="Univers"/>
              </a:defRPr>
            </a:lvl3pPr>
            <a:lvl4pPr marL="1600200" indent="-228600">
              <a:lnSpc>
                <a:spcPct val="90000"/>
              </a:lnSpc>
              <a:spcBef>
                <a:spcPts val="500"/>
              </a:spcBef>
              <a:buFont typeface="Arial" panose="020B0604020202020204" pitchFamily="34" charset="0"/>
              <a:buChar char="•"/>
              <a:defRPr>
                <a:solidFill>
                  <a:schemeClr val="tx1"/>
                </a:solidFill>
                <a:latin typeface="Univers"/>
              </a:defRPr>
            </a:lvl4pPr>
            <a:lvl5pPr marL="2057400" indent="-228600">
              <a:lnSpc>
                <a:spcPct val="90000"/>
              </a:lnSpc>
              <a:spcBef>
                <a:spcPts val="500"/>
              </a:spcBef>
              <a:buFont typeface="Arial" panose="020B0604020202020204" pitchFamily="34" charset="0"/>
              <a:buChar char="•"/>
              <a:defRPr>
                <a:solidFill>
                  <a:schemeClr val="tx1"/>
                </a:solidFill>
                <a:latin typeface="Univer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9pPr>
          </a:lstStyle>
          <a:p>
            <a:pPr algn="ctr" eaLnBrk="0" fontAlgn="base" hangingPunct="0">
              <a:lnSpc>
                <a:spcPct val="100000"/>
              </a:lnSpc>
              <a:spcBef>
                <a:spcPct val="0"/>
              </a:spcBef>
              <a:spcAft>
                <a:spcPct val="0"/>
              </a:spcAft>
              <a:buFontTx/>
              <a:buNone/>
            </a:pPr>
            <a:r>
              <a:rPr lang="en-US" altLang="en-US" sz="2100" b="1" dirty="0">
                <a:solidFill>
                  <a:srgbClr val="002060"/>
                </a:solidFill>
                <a:latin typeface="Century Gothic" panose="020B0502020202020204" pitchFamily="34" charset="0"/>
                <a:ea typeface="Roboto Th"/>
                <a:cs typeface="Roboto Th"/>
              </a:rPr>
              <a:t>Thank you to the SBA and VISBDC for participating in this </a:t>
            </a:r>
            <a:r>
              <a:rPr lang="en-US" altLang="en-US" sz="2100" b="1" dirty="0" err="1">
                <a:solidFill>
                  <a:srgbClr val="002060"/>
                </a:solidFill>
                <a:latin typeface="Century Gothic" panose="020B0502020202020204" pitchFamily="34" charset="0"/>
                <a:ea typeface="Roboto Th"/>
                <a:cs typeface="Roboto Th"/>
              </a:rPr>
              <a:t>webibar</a:t>
            </a:r>
            <a:r>
              <a:rPr lang="en-US" altLang="en-US" sz="2100" b="1" dirty="0">
                <a:solidFill>
                  <a:srgbClr val="002060"/>
                </a:solidFill>
                <a:latin typeface="Century Gothic" panose="020B0502020202020204" pitchFamily="34" charset="0"/>
                <a:ea typeface="Roboto Th"/>
                <a:cs typeface="Roboto Th"/>
              </a:rPr>
              <a:t>! </a:t>
            </a:r>
          </a:p>
          <a:p>
            <a:pPr algn="ctr" eaLnBrk="0" fontAlgn="base" hangingPunct="0">
              <a:lnSpc>
                <a:spcPct val="100000"/>
              </a:lnSpc>
              <a:spcBef>
                <a:spcPct val="0"/>
              </a:spcBef>
              <a:spcAft>
                <a:spcPct val="0"/>
              </a:spcAft>
              <a:buFontTx/>
              <a:buNone/>
            </a:pPr>
            <a:endParaRPr lang="en-US" altLang="en-US" sz="2100" b="1" dirty="0">
              <a:solidFill>
                <a:srgbClr val="002060"/>
              </a:solidFill>
              <a:latin typeface="Century Gothic" panose="020B0502020202020204" pitchFamily="34" charset="0"/>
              <a:ea typeface="Roboto Th"/>
              <a:cs typeface="Roboto Th"/>
            </a:endParaRPr>
          </a:p>
          <a:p>
            <a:pPr algn="ctr" eaLnBrk="0" fontAlgn="base" hangingPunct="0">
              <a:lnSpc>
                <a:spcPct val="100000"/>
              </a:lnSpc>
              <a:spcBef>
                <a:spcPct val="0"/>
              </a:spcBef>
              <a:spcAft>
                <a:spcPct val="0"/>
              </a:spcAft>
              <a:buFontTx/>
              <a:buNone/>
            </a:pPr>
            <a:r>
              <a:rPr lang="en-US" altLang="en-US" sz="2100" b="1" dirty="0">
                <a:solidFill>
                  <a:srgbClr val="002060"/>
                </a:solidFill>
                <a:latin typeface="Century Gothic" panose="020B0502020202020204" pitchFamily="34" charset="0"/>
                <a:ea typeface="Roboto Th"/>
                <a:cs typeface="Roboto Th"/>
              </a:rPr>
              <a:t>We Support Small Business!</a:t>
            </a:r>
          </a:p>
          <a:p>
            <a:pPr algn="ctr" eaLnBrk="0" fontAlgn="base" hangingPunct="0">
              <a:lnSpc>
                <a:spcPct val="100000"/>
              </a:lnSpc>
              <a:spcBef>
                <a:spcPct val="0"/>
              </a:spcBef>
              <a:spcAft>
                <a:spcPct val="0"/>
              </a:spcAft>
              <a:buFontTx/>
              <a:buNone/>
            </a:pPr>
            <a:endParaRPr lang="en-US" altLang="en-US" sz="2100" b="1" dirty="0">
              <a:solidFill>
                <a:srgbClr val="002060"/>
              </a:solidFill>
              <a:latin typeface="Century Gothic" panose="020B0502020202020204" pitchFamily="34" charset="0"/>
              <a:ea typeface="Roboto Th"/>
              <a:cs typeface="Roboto Th"/>
            </a:endParaRPr>
          </a:p>
          <a:p>
            <a:pPr algn="ctr" eaLnBrk="0" fontAlgn="base" hangingPunct="0">
              <a:lnSpc>
                <a:spcPct val="100000"/>
              </a:lnSpc>
              <a:spcBef>
                <a:spcPct val="0"/>
              </a:spcBef>
              <a:spcAft>
                <a:spcPct val="0"/>
              </a:spcAft>
              <a:buFontTx/>
              <a:buNone/>
            </a:pPr>
            <a:r>
              <a:rPr lang="en-US" altLang="en-US" sz="3600" b="1" dirty="0">
                <a:solidFill>
                  <a:srgbClr val="002060"/>
                </a:solidFill>
                <a:latin typeface="Century Gothic" panose="020B0502020202020204" pitchFamily="34" charset="0"/>
                <a:ea typeface="Roboto Th"/>
                <a:cs typeface="Roboto Th"/>
              </a:rPr>
              <a:t>Q&amp;A</a:t>
            </a:r>
          </a:p>
        </p:txBody>
      </p:sp>
      <p:sp>
        <p:nvSpPr>
          <p:cNvPr id="4" name="Slide Number Placeholder 3"/>
          <p:cNvSpPr>
            <a:spLocks noGrp="1"/>
          </p:cNvSpPr>
          <p:nvPr>
            <p:ph type="sldNum" sz="quarter" idx="12"/>
          </p:nvPr>
        </p:nvSpPr>
        <p:spPr>
          <a:xfrm>
            <a:off x="6515740" y="6386659"/>
            <a:ext cx="2057400" cy="273844"/>
          </a:xfrm>
        </p:spPr>
        <p:txBody>
          <a:bodyPr/>
          <a:lstStyle/>
          <a:p>
            <a:pPr>
              <a:defRPr/>
            </a:pPr>
            <a:fld id="{900EEFBE-9E06-4576-A92C-E02D785FF08D}" type="slidenum">
              <a:rPr lang="en-US"/>
              <a:pPr>
                <a:defRPr/>
              </a:pPr>
              <a:t>22</a:t>
            </a:fld>
            <a:endParaRPr lang="en-US" dirty="0"/>
          </a:p>
        </p:txBody>
      </p:sp>
      <p:pic>
        <p:nvPicPr>
          <p:cNvPr id="91140" name="Picture 1"/>
          <p:cNvPicPr>
            <a:picLocks noChangeAspect="1"/>
          </p:cNvPicPr>
          <p:nvPr/>
        </p:nvPicPr>
        <p:blipFill>
          <a:blip r:embed="rId3">
            <a:extLst>
              <a:ext uri="{28A0092B-C50C-407E-A947-70E740481C1C}">
                <a14:useLocalDpi xmlns:a14="http://schemas.microsoft.com/office/drawing/2010/main" val="0"/>
              </a:ext>
            </a:extLst>
          </a:blip>
          <a:srcRect r="68423"/>
          <a:stretch>
            <a:fillRect/>
          </a:stretch>
        </p:blipFill>
        <p:spPr bwMode="auto">
          <a:xfrm>
            <a:off x="1773480" y="5728244"/>
            <a:ext cx="578644" cy="57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p:cNvPicPr>
            <a:picLocks noChangeAspect="1"/>
          </p:cNvPicPr>
          <p:nvPr/>
        </p:nvPicPr>
        <p:blipFill>
          <a:blip r:embed="rId4">
            <a:extLst>
              <a:ext uri="{28A0092B-C50C-407E-A947-70E740481C1C}">
                <a14:useLocalDpi xmlns:a14="http://schemas.microsoft.com/office/drawing/2010/main" val="0"/>
              </a:ext>
            </a:extLst>
          </a:blip>
          <a:srcRect l="32541" r="31712"/>
          <a:stretch>
            <a:fillRect/>
          </a:stretch>
        </p:blipFill>
        <p:spPr bwMode="auto">
          <a:xfrm>
            <a:off x="5550143" y="5821113"/>
            <a:ext cx="578644" cy="50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p:cNvPicPr>
            <a:picLocks noChangeAspect="1"/>
          </p:cNvPicPr>
          <p:nvPr/>
        </p:nvPicPr>
        <p:blipFill>
          <a:blip r:embed="rId3">
            <a:extLst>
              <a:ext uri="{28A0092B-C50C-407E-A947-70E740481C1C}">
                <a14:useLocalDpi xmlns:a14="http://schemas.microsoft.com/office/drawing/2010/main" val="0"/>
              </a:ext>
            </a:extLst>
          </a:blip>
          <a:srcRect l="68649" r="-424"/>
          <a:stretch>
            <a:fillRect/>
          </a:stretch>
        </p:blipFill>
        <p:spPr bwMode="auto">
          <a:xfrm>
            <a:off x="2417609" y="5727053"/>
            <a:ext cx="583406" cy="57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2821826" y="5658621"/>
            <a:ext cx="19597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Univers"/>
              </a:defRPr>
            </a:lvl1pPr>
            <a:lvl2pPr marL="742950" indent="-285750">
              <a:lnSpc>
                <a:spcPct val="90000"/>
              </a:lnSpc>
              <a:spcBef>
                <a:spcPts val="500"/>
              </a:spcBef>
              <a:buFont typeface="Arial" panose="020B0604020202020204" pitchFamily="34" charset="0"/>
              <a:buChar char="•"/>
              <a:defRPr sz="2400">
                <a:solidFill>
                  <a:schemeClr val="tx1"/>
                </a:solidFill>
                <a:latin typeface="Univers"/>
              </a:defRPr>
            </a:lvl2pPr>
            <a:lvl3pPr marL="1143000" indent="-228600">
              <a:lnSpc>
                <a:spcPct val="90000"/>
              </a:lnSpc>
              <a:spcBef>
                <a:spcPts val="500"/>
              </a:spcBef>
              <a:buFont typeface="Arial" panose="020B0604020202020204" pitchFamily="34" charset="0"/>
              <a:buChar char="•"/>
              <a:defRPr sz="2000">
                <a:solidFill>
                  <a:schemeClr val="tx1"/>
                </a:solidFill>
                <a:latin typeface="Univers"/>
              </a:defRPr>
            </a:lvl3pPr>
            <a:lvl4pPr marL="1600200" indent="-228600">
              <a:lnSpc>
                <a:spcPct val="90000"/>
              </a:lnSpc>
              <a:spcBef>
                <a:spcPts val="500"/>
              </a:spcBef>
              <a:buFont typeface="Arial" panose="020B0604020202020204" pitchFamily="34" charset="0"/>
              <a:buChar char="•"/>
              <a:defRPr>
                <a:solidFill>
                  <a:schemeClr val="tx1"/>
                </a:solidFill>
                <a:latin typeface="Univers"/>
              </a:defRPr>
            </a:lvl4pPr>
            <a:lvl5pPr marL="2057400" indent="-228600">
              <a:lnSpc>
                <a:spcPct val="90000"/>
              </a:lnSpc>
              <a:spcBef>
                <a:spcPts val="500"/>
              </a:spcBef>
              <a:buFont typeface="Arial" panose="020B0604020202020204" pitchFamily="34" charset="0"/>
              <a:buChar char="•"/>
              <a:defRPr>
                <a:solidFill>
                  <a:schemeClr val="tx1"/>
                </a:solidFill>
                <a:latin typeface="Univer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9pPr>
          </a:lstStyle>
          <a:p>
            <a:pPr algn="ctr" eaLnBrk="0" fontAlgn="base" hangingPunct="0">
              <a:lnSpc>
                <a:spcPct val="100000"/>
              </a:lnSpc>
              <a:spcBef>
                <a:spcPct val="0"/>
              </a:spcBef>
              <a:spcAft>
                <a:spcPct val="0"/>
              </a:spcAft>
              <a:buFontTx/>
              <a:buNone/>
            </a:pPr>
            <a:r>
              <a:rPr lang="en-US" altLang="en-US" sz="2400" b="1" dirty="0">
                <a:solidFill>
                  <a:srgbClr val="000000"/>
                </a:solidFill>
                <a:latin typeface="Century Gothic" panose="020B0502020202020204" pitchFamily="34" charset="0"/>
                <a:ea typeface="Roboto Th"/>
                <a:cs typeface="Roboto Th"/>
              </a:rPr>
              <a:t>@</a:t>
            </a:r>
            <a:r>
              <a:rPr lang="en-US" altLang="en-US" sz="2400" b="1" dirty="0" err="1" smtClean="0">
                <a:solidFill>
                  <a:srgbClr val="000000"/>
                </a:solidFill>
                <a:latin typeface="Century Gothic" panose="020B0502020202020204" pitchFamily="34" charset="0"/>
                <a:ea typeface="Roboto Th"/>
                <a:cs typeface="Roboto Th"/>
              </a:rPr>
              <a:t>usvieda</a:t>
            </a:r>
            <a:endParaRPr lang="en-US" altLang="en-US" sz="2400" b="1" dirty="0" smtClean="0">
              <a:solidFill>
                <a:srgbClr val="000000"/>
              </a:solidFill>
              <a:latin typeface="Century Gothic" panose="020B0502020202020204" pitchFamily="34" charset="0"/>
              <a:ea typeface="Roboto Th"/>
              <a:cs typeface="Roboto Th"/>
            </a:endParaRPr>
          </a:p>
          <a:p>
            <a:pPr algn="ctr" eaLnBrk="0" fontAlgn="base" hangingPunct="0">
              <a:lnSpc>
                <a:spcPct val="100000"/>
              </a:lnSpc>
              <a:spcBef>
                <a:spcPct val="0"/>
              </a:spcBef>
              <a:spcAft>
                <a:spcPct val="0"/>
              </a:spcAft>
              <a:buFontTx/>
              <a:buNone/>
            </a:pPr>
            <a:r>
              <a:rPr lang="en-US" altLang="en-US" sz="2400" b="1" dirty="0" smtClean="0">
                <a:solidFill>
                  <a:srgbClr val="000000"/>
                </a:solidFill>
                <a:latin typeface="Century Gothic" panose="020B0502020202020204" pitchFamily="34" charset="0"/>
                <a:ea typeface="Roboto Th"/>
                <a:cs typeface="Roboto Th"/>
              </a:rPr>
              <a:t>@</a:t>
            </a:r>
            <a:r>
              <a:rPr lang="en-US" altLang="en-US" sz="2400" b="1" dirty="0" err="1" smtClean="0">
                <a:solidFill>
                  <a:srgbClr val="000000"/>
                </a:solidFill>
                <a:latin typeface="Century Gothic" panose="020B0502020202020204" pitchFamily="34" charset="0"/>
                <a:ea typeface="Roboto Th"/>
                <a:cs typeface="Roboto Th"/>
              </a:rPr>
              <a:t>visbdc</a:t>
            </a:r>
            <a:endParaRPr lang="en-US" altLang="en-US" sz="2400" b="1" dirty="0">
              <a:solidFill>
                <a:srgbClr val="000000"/>
              </a:solidFill>
              <a:latin typeface="Century Gothic" panose="020B0502020202020204" pitchFamily="34" charset="0"/>
              <a:ea typeface="Roboto Th"/>
              <a:cs typeface="Roboto Th"/>
            </a:endParaRPr>
          </a:p>
        </p:txBody>
      </p:sp>
      <p:sp>
        <p:nvSpPr>
          <p:cNvPr id="11" name="TextBox 10"/>
          <p:cNvSpPr txBox="1">
            <a:spLocks noChangeArrowheads="1"/>
          </p:cNvSpPr>
          <p:nvPr/>
        </p:nvSpPr>
        <p:spPr bwMode="auto">
          <a:xfrm>
            <a:off x="5972815" y="5673103"/>
            <a:ext cx="1976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Univers"/>
              </a:defRPr>
            </a:lvl1pPr>
            <a:lvl2pPr marL="742950" indent="-285750">
              <a:lnSpc>
                <a:spcPct val="90000"/>
              </a:lnSpc>
              <a:spcBef>
                <a:spcPts val="500"/>
              </a:spcBef>
              <a:buFont typeface="Arial" panose="020B0604020202020204" pitchFamily="34" charset="0"/>
              <a:buChar char="•"/>
              <a:defRPr sz="2400">
                <a:solidFill>
                  <a:schemeClr val="tx1"/>
                </a:solidFill>
                <a:latin typeface="Univers"/>
              </a:defRPr>
            </a:lvl2pPr>
            <a:lvl3pPr marL="1143000" indent="-228600">
              <a:lnSpc>
                <a:spcPct val="90000"/>
              </a:lnSpc>
              <a:spcBef>
                <a:spcPts val="500"/>
              </a:spcBef>
              <a:buFont typeface="Arial" panose="020B0604020202020204" pitchFamily="34" charset="0"/>
              <a:buChar char="•"/>
              <a:defRPr sz="2000">
                <a:solidFill>
                  <a:schemeClr val="tx1"/>
                </a:solidFill>
                <a:latin typeface="Univers"/>
              </a:defRPr>
            </a:lvl3pPr>
            <a:lvl4pPr marL="1600200" indent="-228600">
              <a:lnSpc>
                <a:spcPct val="90000"/>
              </a:lnSpc>
              <a:spcBef>
                <a:spcPts val="500"/>
              </a:spcBef>
              <a:buFont typeface="Arial" panose="020B0604020202020204" pitchFamily="34" charset="0"/>
              <a:buChar char="•"/>
              <a:defRPr>
                <a:solidFill>
                  <a:schemeClr val="tx1"/>
                </a:solidFill>
                <a:latin typeface="Univers"/>
              </a:defRPr>
            </a:lvl4pPr>
            <a:lvl5pPr marL="2057400" indent="-228600">
              <a:lnSpc>
                <a:spcPct val="90000"/>
              </a:lnSpc>
              <a:spcBef>
                <a:spcPts val="500"/>
              </a:spcBef>
              <a:buFont typeface="Arial" panose="020B0604020202020204" pitchFamily="34" charset="0"/>
              <a:buChar char="•"/>
              <a:defRPr>
                <a:solidFill>
                  <a:schemeClr val="tx1"/>
                </a:solidFill>
                <a:latin typeface="Univer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Univers"/>
              </a:defRPr>
            </a:lvl9pPr>
          </a:lstStyle>
          <a:p>
            <a:pPr algn="ctr" eaLnBrk="0" fontAlgn="base" hangingPunct="0">
              <a:lnSpc>
                <a:spcPct val="100000"/>
              </a:lnSpc>
              <a:spcBef>
                <a:spcPct val="0"/>
              </a:spcBef>
              <a:spcAft>
                <a:spcPct val="0"/>
              </a:spcAft>
              <a:buFontTx/>
              <a:buNone/>
            </a:pPr>
            <a:r>
              <a:rPr lang="en-US" altLang="en-US" sz="2400" b="1" dirty="0">
                <a:solidFill>
                  <a:srgbClr val="000000"/>
                </a:solidFill>
                <a:latin typeface="Century Gothic" panose="020B0502020202020204" pitchFamily="34" charset="0"/>
                <a:ea typeface="Roboto Th"/>
                <a:cs typeface="Roboto Th"/>
              </a:rPr>
              <a:t>@</a:t>
            </a:r>
            <a:r>
              <a:rPr lang="en-US" altLang="en-US" sz="2400" b="1" dirty="0" err="1" smtClean="0">
                <a:solidFill>
                  <a:srgbClr val="000000"/>
                </a:solidFill>
                <a:latin typeface="Century Gothic" panose="020B0502020202020204" pitchFamily="34" charset="0"/>
                <a:ea typeface="Roboto Th"/>
                <a:cs typeface="Roboto Th"/>
              </a:rPr>
              <a:t>usvi_eda</a:t>
            </a:r>
            <a:endParaRPr lang="en-US" altLang="en-US" sz="2400" b="1" dirty="0" smtClean="0">
              <a:solidFill>
                <a:srgbClr val="000000"/>
              </a:solidFill>
              <a:latin typeface="Century Gothic" panose="020B0502020202020204" pitchFamily="34" charset="0"/>
              <a:ea typeface="Roboto Th"/>
              <a:cs typeface="Roboto Th"/>
            </a:endParaRPr>
          </a:p>
          <a:p>
            <a:pPr algn="ctr" eaLnBrk="0" fontAlgn="base" hangingPunct="0">
              <a:lnSpc>
                <a:spcPct val="100000"/>
              </a:lnSpc>
              <a:spcBef>
                <a:spcPct val="0"/>
              </a:spcBef>
              <a:spcAft>
                <a:spcPct val="0"/>
              </a:spcAft>
              <a:buFontTx/>
              <a:buNone/>
            </a:pPr>
            <a:r>
              <a:rPr lang="en-US" altLang="en-US" sz="2400" b="1" dirty="0" smtClean="0">
                <a:solidFill>
                  <a:srgbClr val="000000"/>
                </a:solidFill>
                <a:latin typeface="Century Gothic" panose="020B0502020202020204" pitchFamily="34" charset="0"/>
                <a:ea typeface="Roboto Th"/>
                <a:cs typeface="Roboto Th"/>
              </a:rPr>
              <a:t>@</a:t>
            </a:r>
            <a:r>
              <a:rPr lang="en-US" altLang="en-US" sz="2400" b="1" dirty="0" err="1" smtClean="0">
                <a:solidFill>
                  <a:srgbClr val="000000"/>
                </a:solidFill>
                <a:latin typeface="Century Gothic" panose="020B0502020202020204" pitchFamily="34" charset="0"/>
                <a:ea typeface="Roboto Th"/>
                <a:cs typeface="Roboto Th"/>
              </a:rPr>
              <a:t>visbdc</a:t>
            </a:r>
            <a:endParaRPr lang="en-US" altLang="en-US" sz="2400" b="1" dirty="0">
              <a:solidFill>
                <a:srgbClr val="000000"/>
              </a:solidFill>
              <a:latin typeface="Century Gothic" panose="020B0502020202020204" pitchFamily="34" charset="0"/>
              <a:ea typeface="Roboto Th"/>
              <a:cs typeface="Roboto Th"/>
            </a:endParaRPr>
          </a:p>
        </p:txBody>
      </p:sp>
      <p:sp>
        <p:nvSpPr>
          <p:cNvPr id="5" name="TextBox 4"/>
          <p:cNvSpPr txBox="1"/>
          <p:nvPr/>
        </p:nvSpPr>
        <p:spPr>
          <a:xfrm>
            <a:off x="958903" y="3613903"/>
            <a:ext cx="7972425" cy="1804749"/>
          </a:xfrm>
          <a:prstGeom prst="roundRect">
            <a:avLst/>
          </a:prstGeom>
          <a:noFill/>
        </p:spPr>
        <p:txBody>
          <a:bodyPr>
            <a:spAutoFit/>
          </a:bodyPr>
          <a:lstStyle/>
          <a:p>
            <a:pPr algn="ctr" eaLnBrk="0" fontAlgn="base" hangingPunct="0">
              <a:spcBef>
                <a:spcPct val="0"/>
              </a:spcBef>
              <a:spcAft>
                <a:spcPct val="0"/>
              </a:spcAft>
              <a:defRPr/>
            </a:pPr>
            <a:r>
              <a:rPr lang="en-US" sz="2000" dirty="0">
                <a:solidFill>
                  <a:srgbClr val="335B74">
                    <a:lumMod val="50000"/>
                  </a:srgbClr>
                </a:solidFill>
                <a:latin typeface="Source Sans Pro" panose="020B0503030403020204"/>
                <a:ea typeface="Calibri" panose="020F0502020204030204" pitchFamily="34" charset="0"/>
                <a:cs typeface="Times New Roman" panose="02020603050405020304" pitchFamily="18" charset="0"/>
              </a:rPr>
              <a:t>For more information contact: </a:t>
            </a:r>
            <a:r>
              <a:rPr lang="en-US" sz="2000" dirty="0">
                <a:solidFill>
                  <a:srgbClr val="335B74">
                    <a:lumMod val="50000"/>
                  </a:srgbClr>
                </a:solidFill>
                <a:latin typeface="Source Sans Pro" panose="020B0503030403020204"/>
                <a:ea typeface="Calibri" panose="020F0502020204030204" pitchFamily="34" charset="0"/>
                <a:cs typeface="Times New Roman" panose="02020603050405020304" pitchFamily="18" charset="0"/>
                <a:hlinkClick r:id="rId5"/>
              </a:rPr>
              <a:t>info@usvieda.org</a:t>
            </a:r>
            <a:endParaRPr lang="en-US" sz="2000" dirty="0">
              <a:solidFill>
                <a:srgbClr val="335B74">
                  <a:lumMod val="50000"/>
                </a:srgbClr>
              </a:solidFill>
              <a:latin typeface="Source Sans Pro" panose="020B0503030403020204"/>
              <a:ea typeface="Calibri" panose="020F0502020204030204" pitchFamily="34" charset="0"/>
              <a:cs typeface="Times New Roman" panose="02020603050405020304" pitchFamily="18" charset="0"/>
            </a:endParaRPr>
          </a:p>
          <a:p>
            <a:pPr algn="ctr" eaLnBrk="0" fontAlgn="base" hangingPunct="0">
              <a:spcBef>
                <a:spcPct val="0"/>
              </a:spcBef>
              <a:spcAft>
                <a:spcPct val="0"/>
              </a:spcAft>
              <a:defRPr/>
            </a:pPr>
            <a:r>
              <a:rPr lang="en-US" sz="2000" dirty="0">
                <a:solidFill>
                  <a:srgbClr val="335B74">
                    <a:lumMod val="50000"/>
                  </a:srgbClr>
                </a:solidFill>
                <a:latin typeface="Source Sans Pro" panose="020B0503030403020204"/>
                <a:ea typeface="Calibri" panose="020F0502020204030204" pitchFamily="34" charset="0"/>
                <a:cs typeface="Times New Roman" panose="02020603050405020304" pitchFamily="18" charset="0"/>
              </a:rPr>
              <a:t>St. Croix: (340) 773-6499 or St. </a:t>
            </a:r>
            <a:r>
              <a:rPr lang="en-US" sz="2000" dirty="0" smtClean="0">
                <a:solidFill>
                  <a:srgbClr val="335B74">
                    <a:lumMod val="50000"/>
                  </a:srgbClr>
                </a:solidFill>
                <a:latin typeface="Source Sans Pro" panose="020B0503030403020204"/>
                <a:ea typeface="Calibri" panose="020F0502020204030204" pitchFamily="34" charset="0"/>
                <a:cs typeface="Times New Roman" panose="02020603050405020304" pitchFamily="18" charset="0"/>
              </a:rPr>
              <a:t>Thomas/St. John:  </a:t>
            </a:r>
            <a:r>
              <a:rPr lang="en-US" sz="2000" dirty="0">
                <a:solidFill>
                  <a:srgbClr val="335B74">
                    <a:lumMod val="50000"/>
                  </a:srgbClr>
                </a:solidFill>
                <a:latin typeface="Source Sans Pro" panose="020B0503030403020204"/>
                <a:ea typeface="Calibri" panose="020F0502020204030204" pitchFamily="34" charset="0"/>
                <a:cs typeface="Times New Roman" panose="02020603050405020304" pitchFamily="18" charset="0"/>
              </a:rPr>
              <a:t>(340) 714-1700</a:t>
            </a:r>
          </a:p>
          <a:p>
            <a:pPr algn="ctr" eaLnBrk="0" fontAlgn="base" hangingPunct="0">
              <a:spcBef>
                <a:spcPct val="0"/>
              </a:spcBef>
              <a:spcAft>
                <a:spcPct val="0"/>
              </a:spcAft>
              <a:defRPr/>
            </a:pPr>
            <a:r>
              <a:rPr lang="en-US" sz="2000" dirty="0">
                <a:solidFill>
                  <a:srgbClr val="335B74">
                    <a:lumMod val="50000"/>
                  </a:srgbClr>
                </a:solidFill>
                <a:latin typeface="Source Sans Pro" panose="020B0503030403020204"/>
                <a:cs typeface="Arial" panose="020B0604020202020204" pitchFamily="34" charset="0"/>
              </a:rPr>
              <a:t>The recording &amp; slide deck will be available at: </a:t>
            </a:r>
            <a:r>
              <a:rPr lang="en-US" sz="2000" dirty="0">
                <a:solidFill>
                  <a:srgbClr val="335B74">
                    <a:lumMod val="50000"/>
                  </a:srgbClr>
                </a:solidFill>
                <a:latin typeface="Source Sans Pro" panose="020B0503030403020204"/>
                <a:cs typeface="Arial" panose="020B0604020202020204" pitchFamily="34" charset="0"/>
                <a:hlinkClick r:id="rId6"/>
              </a:rPr>
              <a:t>www.usvieda.org/webinars</a:t>
            </a:r>
            <a:endParaRPr lang="en-US" sz="2000" dirty="0">
              <a:solidFill>
                <a:srgbClr val="335B74">
                  <a:lumMod val="50000"/>
                </a:srgbClr>
              </a:solidFill>
              <a:latin typeface="Source Sans Pro" panose="020B0503030403020204"/>
              <a:cs typeface="Arial" panose="020B0604020202020204" pitchFamily="34" charset="0"/>
            </a:endParaRPr>
          </a:p>
          <a:p>
            <a:pPr algn="ctr" eaLnBrk="0" fontAlgn="base" hangingPunct="0">
              <a:spcBef>
                <a:spcPct val="0"/>
              </a:spcBef>
              <a:spcAft>
                <a:spcPct val="0"/>
              </a:spcAft>
              <a:defRPr/>
            </a:pPr>
            <a:endParaRPr lang="en-US" sz="2000" dirty="0">
              <a:solidFill>
                <a:srgbClr val="335B74">
                  <a:lumMod val="50000"/>
                </a:srgbClr>
              </a:solidFill>
              <a:latin typeface="Source Sans Pro" panose="020B0503030403020204"/>
              <a:ea typeface="Calibri" panose="020F0502020204030204" pitchFamily="34" charset="0"/>
              <a:cs typeface="Times New Roman" panose="02020603050405020304" pitchFamily="18" charset="0"/>
            </a:endParaRP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22794" y="1044554"/>
            <a:ext cx="930303" cy="550404"/>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1147"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1044179"/>
            <a:ext cx="604838" cy="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 xmlns:a16="http://schemas.microsoft.com/office/drawing/2014/main" id="{EF05CEFD-4931-4C65-A8EB-D132508ED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4271" y="2522021"/>
            <a:ext cx="2035753" cy="1017877"/>
          </a:xfrm>
          <a:prstGeom prst="rect">
            <a:avLst/>
          </a:prstGeom>
        </p:spPr>
      </p:pic>
      <p:pic>
        <p:nvPicPr>
          <p:cNvPr id="14" name="Picture 2" descr="Virgin Islands Small Business Development Center">
            <a:extLst>
              <a:ext uri="{FF2B5EF4-FFF2-40B4-BE49-F238E27FC236}">
                <a16:creationId xmlns="" xmlns:a16="http://schemas.microsoft.com/office/drawing/2014/main" id="{B4531D5F-58D1-4AD2-8C16-5358024AAF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7884" y="2728119"/>
            <a:ext cx="1049051" cy="60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849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77352" y="2047331"/>
            <a:ext cx="1947845" cy="1947845"/>
          </a:xfrm>
        </p:spPr>
      </p:pic>
      <p:sp>
        <p:nvSpPr>
          <p:cNvPr id="41" name="Rectangle 40"/>
          <p:cNvSpPr/>
          <p:nvPr/>
        </p:nvSpPr>
        <p:spPr>
          <a:xfrm>
            <a:off x="374836" y="4460168"/>
            <a:ext cx="2614864" cy="323165"/>
          </a:xfrm>
          <a:prstGeom prst="rect">
            <a:avLst/>
          </a:prstGeom>
        </p:spPr>
        <p:txBody>
          <a:bodyPr wrap="square">
            <a:spAutoFit/>
          </a:bodyPr>
          <a:lstStyle/>
          <a:p>
            <a:r>
              <a:rPr lang="en-GB" sz="1500" b="1" dirty="0">
                <a:solidFill>
                  <a:srgbClr val="14967C"/>
                </a:solidFill>
                <a:ea typeface="Roboto Bk" pitchFamily="2" charset="0"/>
              </a:rPr>
              <a:t>626 Followers</a:t>
            </a:r>
          </a:p>
        </p:txBody>
      </p:sp>
      <p:sp>
        <p:nvSpPr>
          <p:cNvPr id="58" name="Rectangle 57"/>
          <p:cNvSpPr/>
          <p:nvPr/>
        </p:nvSpPr>
        <p:spPr>
          <a:xfrm>
            <a:off x="3325854" y="4460168"/>
            <a:ext cx="2614864" cy="323165"/>
          </a:xfrm>
          <a:prstGeom prst="rect">
            <a:avLst/>
          </a:prstGeom>
        </p:spPr>
        <p:txBody>
          <a:bodyPr wrap="square">
            <a:spAutoFit/>
          </a:bodyPr>
          <a:lstStyle/>
          <a:p>
            <a:r>
              <a:rPr lang="en-GB" sz="1500" b="1" i="1" dirty="0">
                <a:solidFill>
                  <a:srgbClr val="14967C"/>
                </a:solidFill>
                <a:ea typeface="Roboto Bk" pitchFamily="2" charset="0"/>
              </a:rPr>
              <a:t>280 Followers</a:t>
            </a:r>
          </a:p>
        </p:txBody>
      </p:sp>
      <p:sp>
        <p:nvSpPr>
          <p:cNvPr id="73" name="Rectangle 72"/>
          <p:cNvSpPr/>
          <p:nvPr/>
        </p:nvSpPr>
        <p:spPr>
          <a:xfrm>
            <a:off x="6315948" y="4460168"/>
            <a:ext cx="2614864" cy="323165"/>
          </a:xfrm>
          <a:prstGeom prst="rect">
            <a:avLst/>
          </a:prstGeom>
        </p:spPr>
        <p:txBody>
          <a:bodyPr wrap="square">
            <a:spAutoFit/>
          </a:bodyPr>
          <a:lstStyle/>
          <a:p>
            <a:r>
              <a:rPr lang="en-GB" sz="1500" b="1" i="1" dirty="0">
                <a:solidFill>
                  <a:srgbClr val="14967C"/>
                </a:solidFill>
                <a:ea typeface="Roboto Bk" pitchFamily="2" charset="0"/>
              </a:rPr>
              <a:t>476 Followers</a:t>
            </a:r>
          </a:p>
        </p:txBody>
      </p:sp>
      <p:sp>
        <p:nvSpPr>
          <p:cNvPr id="47" name="Rectangle 46"/>
          <p:cNvSpPr/>
          <p:nvPr/>
        </p:nvSpPr>
        <p:spPr>
          <a:xfrm>
            <a:off x="128976" y="2158987"/>
            <a:ext cx="2898715" cy="1943179"/>
          </a:xfrm>
          <a:prstGeom prst="rect">
            <a:avLst/>
          </a:prstGeom>
          <a:gradFill>
            <a:gsLst>
              <a:gs pos="100000">
                <a:srgbClr val="0E6CB6"/>
              </a:gs>
              <a:gs pos="0">
                <a:schemeClr val="accent1">
                  <a:alpha val="0"/>
                </a:schemeClr>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25" name="Group 24"/>
          <p:cNvGrpSpPr/>
          <p:nvPr/>
        </p:nvGrpSpPr>
        <p:grpSpPr>
          <a:xfrm>
            <a:off x="7718811" y="5461103"/>
            <a:ext cx="960540" cy="419591"/>
            <a:chOff x="9089942" y="6226177"/>
            <a:chExt cx="1280720" cy="559455"/>
          </a:xfrm>
        </p:grpSpPr>
        <p:sp>
          <p:nvSpPr>
            <p:cNvPr id="31" name="Slide Number Placeholder 10"/>
            <p:cNvSpPr txBox="1">
              <a:spLocks/>
            </p:cNvSpPr>
            <p:nvPr/>
          </p:nvSpPr>
          <p:spPr>
            <a:xfrm>
              <a:off x="9942217" y="6285845"/>
              <a:ext cx="428445" cy="466345"/>
            </a:xfrm>
            <a:prstGeom prst="rect">
              <a:avLst/>
            </a:prstGeom>
            <a:solidFill>
              <a:srgbClr val="C00000"/>
            </a:solidFill>
            <a:effectLst/>
          </p:spPr>
          <p:txBody>
            <a:bodyPr anchor="ct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B67E2F-9D74-4C6A-AF5B-D2A91C8C4DC9}" type="slidenum">
                <a:rPr lang="en-US" sz="1350">
                  <a:solidFill>
                    <a:prstClr val="black"/>
                  </a:solidFill>
                  <a:latin typeface="Calibri" pitchFamily="34" charset="0"/>
                </a:rPr>
                <a:pPr/>
                <a:t>3</a:t>
              </a:fld>
              <a:endParaRPr lang="en-US" sz="1350" dirty="0">
                <a:solidFill>
                  <a:prstClr val="black"/>
                </a:solidFill>
                <a:latin typeface="Calibri" pitchFamily="34" charset="0"/>
              </a:endParaRPr>
            </a:p>
          </p:txBody>
        </p:sp>
        <p:grpSp>
          <p:nvGrpSpPr>
            <p:cNvPr id="30" name="Group 29"/>
            <p:cNvGrpSpPr/>
            <p:nvPr/>
          </p:nvGrpSpPr>
          <p:grpSpPr>
            <a:xfrm>
              <a:off x="9089942" y="6226177"/>
              <a:ext cx="1280720" cy="559455"/>
              <a:chOff x="10650806" y="6145019"/>
              <a:chExt cx="1280720" cy="559455"/>
            </a:xfrm>
          </p:grpSpPr>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650806" y="6174509"/>
                <a:ext cx="839234" cy="496524"/>
              </a:xfrm>
              <a:prstGeom prst="rect">
                <a:avLst/>
              </a:prstGeom>
              <a:solidFill>
                <a:srgbClr val="C3C0BB"/>
              </a:solidFill>
            </p:spPr>
          </p:pic>
          <p:sp>
            <p:nvSpPr>
              <p:cNvPr id="33" name="Rectangle 32"/>
              <p:cNvSpPr/>
              <p:nvPr/>
            </p:nvSpPr>
            <p:spPr>
              <a:xfrm>
                <a:off x="10650806" y="6145019"/>
                <a:ext cx="1280720" cy="55945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sp>
        <p:nvSpPr>
          <p:cNvPr id="26" name="TextBox 25"/>
          <p:cNvSpPr txBox="1"/>
          <p:nvPr/>
        </p:nvSpPr>
        <p:spPr>
          <a:xfrm>
            <a:off x="2468590" y="1057459"/>
            <a:ext cx="4201658" cy="553998"/>
          </a:xfrm>
          <a:prstGeom prst="rect">
            <a:avLst/>
          </a:prstGeom>
          <a:noFill/>
        </p:spPr>
        <p:txBody>
          <a:bodyPr wrap="square" rtlCol="0">
            <a:spAutoFit/>
          </a:bodyPr>
          <a:lstStyle/>
          <a:p>
            <a:pPr algn="ctr"/>
            <a:r>
              <a:rPr lang="en-US" sz="3000" b="1" dirty="0">
                <a:solidFill>
                  <a:prstClr val="white"/>
                </a:solidFill>
                <a:ea typeface="Roboto Th" pitchFamily="2" charset="0"/>
              </a:rPr>
              <a:t>Speakers</a:t>
            </a:r>
          </a:p>
        </p:txBody>
      </p:sp>
      <p:sp>
        <p:nvSpPr>
          <p:cNvPr id="48" name="Rectangle 47"/>
          <p:cNvSpPr/>
          <p:nvPr/>
        </p:nvSpPr>
        <p:spPr>
          <a:xfrm>
            <a:off x="3145393" y="2160436"/>
            <a:ext cx="2887496" cy="1943179"/>
          </a:xfrm>
          <a:prstGeom prst="rect">
            <a:avLst/>
          </a:prstGeom>
          <a:gradFill>
            <a:gsLst>
              <a:gs pos="100000">
                <a:srgbClr val="0E6CB6"/>
              </a:gs>
              <a:gs pos="0">
                <a:schemeClr val="accent1">
                  <a:alpha val="0"/>
                </a:schemeClr>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p:nvSpPr>
        <p:spPr>
          <a:xfrm>
            <a:off x="459650" y="3668584"/>
            <a:ext cx="2183251" cy="397032"/>
          </a:xfrm>
          <a:prstGeom prst="rect">
            <a:avLst/>
          </a:prstGeom>
          <a:noFill/>
        </p:spPr>
        <p:txBody>
          <a:bodyPr wrap="square" rtlCol="0">
            <a:spAutoFit/>
          </a:bodyPr>
          <a:lstStyle/>
          <a:p>
            <a:pPr algn="ctr">
              <a:lnSpc>
                <a:spcPct val="110000"/>
              </a:lnSpc>
            </a:pPr>
            <a:r>
              <a:rPr lang="en-US" i="1" dirty="0">
                <a:solidFill>
                  <a:prstClr val="black"/>
                </a:solidFill>
                <a:ea typeface="Roboto Bk" pitchFamily="2" charset="0"/>
              </a:rPr>
              <a:t>Facebook</a:t>
            </a:r>
          </a:p>
        </p:txBody>
      </p:sp>
      <p:sp>
        <p:nvSpPr>
          <p:cNvPr id="35" name="Rectangle 34"/>
          <p:cNvSpPr/>
          <p:nvPr/>
        </p:nvSpPr>
        <p:spPr>
          <a:xfrm>
            <a:off x="3457575" y="3668584"/>
            <a:ext cx="2183251" cy="397032"/>
          </a:xfrm>
          <a:prstGeom prst="rect">
            <a:avLst/>
          </a:prstGeom>
          <a:noFill/>
        </p:spPr>
        <p:txBody>
          <a:bodyPr wrap="square" rtlCol="0">
            <a:spAutoFit/>
          </a:bodyPr>
          <a:lstStyle/>
          <a:p>
            <a:pPr algn="ctr">
              <a:lnSpc>
                <a:spcPct val="110000"/>
              </a:lnSpc>
            </a:pPr>
            <a:r>
              <a:rPr lang="en-US" i="1" dirty="0">
                <a:solidFill>
                  <a:prstClr val="black"/>
                </a:solidFill>
                <a:ea typeface="Roboto Bk" pitchFamily="2" charset="0"/>
              </a:rPr>
              <a:t>Instagram</a:t>
            </a:r>
          </a:p>
        </p:txBody>
      </p:sp>
      <p:sp>
        <p:nvSpPr>
          <p:cNvPr id="49" name="Rectangle 48"/>
          <p:cNvSpPr/>
          <p:nvPr/>
        </p:nvSpPr>
        <p:spPr>
          <a:xfrm>
            <a:off x="6150592" y="2149670"/>
            <a:ext cx="2895020" cy="1943179"/>
          </a:xfrm>
          <a:prstGeom prst="rect">
            <a:avLst/>
          </a:prstGeom>
          <a:gradFill>
            <a:gsLst>
              <a:gs pos="100000">
                <a:srgbClr val="0E6CB6"/>
              </a:gs>
              <a:gs pos="0">
                <a:schemeClr val="accent1">
                  <a:alpha val="0"/>
                </a:schemeClr>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p:nvSpPr>
        <p:spPr>
          <a:xfrm>
            <a:off x="6643152" y="3668584"/>
            <a:ext cx="1884264" cy="397032"/>
          </a:xfrm>
          <a:prstGeom prst="rect">
            <a:avLst/>
          </a:prstGeom>
          <a:noFill/>
        </p:spPr>
        <p:txBody>
          <a:bodyPr wrap="square" rtlCol="0">
            <a:spAutoFit/>
          </a:bodyPr>
          <a:lstStyle/>
          <a:p>
            <a:pPr algn="ctr">
              <a:lnSpc>
                <a:spcPct val="110000"/>
              </a:lnSpc>
            </a:pPr>
            <a:r>
              <a:rPr lang="en-US" i="1" dirty="0">
                <a:solidFill>
                  <a:prstClr val="black"/>
                </a:solidFill>
                <a:ea typeface="Roboto Bk" pitchFamily="2" charset="0"/>
              </a:rPr>
              <a:t>Twitter</a:t>
            </a:r>
          </a:p>
        </p:txBody>
      </p:sp>
      <p:sp>
        <p:nvSpPr>
          <p:cNvPr id="2" name="Rectangle 1"/>
          <p:cNvSpPr/>
          <p:nvPr/>
        </p:nvSpPr>
        <p:spPr>
          <a:xfrm>
            <a:off x="-1901078" y="1903231"/>
            <a:ext cx="11658600" cy="4632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Oval 4"/>
          <p:cNvSpPr/>
          <p:nvPr/>
        </p:nvSpPr>
        <p:spPr>
          <a:xfrm flipH="1">
            <a:off x="-672189" y="1349233"/>
            <a:ext cx="10429711" cy="354254"/>
          </a:xfrm>
          <a:custGeom>
            <a:avLst/>
            <a:gdLst>
              <a:gd name="connsiteX0" fmla="*/ 0 w 12192001"/>
              <a:gd name="connsiteY0" fmla="*/ 566057 h 1132114"/>
              <a:gd name="connsiteX1" fmla="*/ 6096001 w 12192001"/>
              <a:gd name="connsiteY1" fmla="*/ 0 h 1132114"/>
              <a:gd name="connsiteX2" fmla="*/ 12192002 w 12192001"/>
              <a:gd name="connsiteY2" fmla="*/ 566057 h 1132114"/>
              <a:gd name="connsiteX3" fmla="*/ 6096001 w 12192001"/>
              <a:gd name="connsiteY3" fmla="*/ 1132114 h 1132114"/>
              <a:gd name="connsiteX4" fmla="*/ 0 w 12192001"/>
              <a:gd name="connsiteY4" fmla="*/ 566057 h 1132114"/>
              <a:gd name="connsiteX0" fmla="*/ 1 w 12192003"/>
              <a:gd name="connsiteY0" fmla="*/ 73079 h 639136"/>
              <a:gd name="connsiteX1" fmla="*/ 6110517 w 12192003"/>
              <a:gd name="connsiteY1" fmla="*/ 552051 h 639136"/>
              <a:gd name="connsiteX2" fmla="*/ 12192003 w 12192003"/>
              <a:gd name="connsiteY2" fmla="*/ 73079 h 639136"/>
              <a:gd name="connsiteX3" fmla="*/ 6096002 w 12192003"/>
              <a:gd name="connsiteY3" fmla="*/ 639136 h 639136"/>
              <a:gd name="connsiteX4" fmla="*/ 1 w 12192003"/>
              <a:gd name="connsiteY4" fmla="*/ 73079 h 639136"/>
              <a:gd name="connsiteX0" fmla="*/ 1 w 12192003"/>
              <a:gd name="connsiteY0" fmla="*/ 77550 h 643607"/>
              <a:gd name="connsiteX1" fmla="*/ 6110517 w 12192003"/>
              <a:gd name="connsiteY1" fmla="*/ 498465 h 643607"/>
              <a:gd name="connsiteX2" fmla="*/ 12192003 w 12192003"/>
              <a:gd name="connsiteY2" fmla="*/ 77550 h 643607"/>
              <a:gd name="connsiteX3" fmla="*/ 6096002 w 12192003"/>
              <a:gd name="connsiteY3" fmla="*/ 643607 h 643607"/>
              <a:gd name="connsiteX4" fmla="*/ 1 w 12192003"/>
              <a:gd name="connsiteY4" fmla="*/ 77550 h 643607"/>
              <a:gd name="connsiteX0" fmla="*/ 1 w 12192003"/>
              <a:gd name="connsiteY0" fmla="*/ 81279 h 647336"/>
              <a:gd name="connsiteX1" fmla="*/ 6110517 w 12192003"/>
              <a:gd name="connsiteY1" fmla="*/ 458651 h 647336"/>
              <a:gd name="connsiteX2" fmla="*/ 12192003 w 12192003"/>
              <a:gd name="connsiteY2" fmla="*/ 81279 h 647336"/>
              <a:gd name="connsiteX3" fmla="*/ 6096002 w 12192003"/>
              <a:gd name="connsiteY3" fmla="*/ 647336 h 647336"/>
              <a:gd name="connsiteX4" fmla="*/ 1 w 12192003"/>
              <a:gd name="connsiteY4" fmla="*/ 81279 h 6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647336">
                <a:moveTo>
                  <a:pt x="1" y="81279"/>
                </a:moveTo>
                <a:cubicBezTo>
                  <a:pt x="2420" y="49832"/>
                  <a:pt x="2743789" y="458651"/>
                  <a:pt x="6110517" y="458651"/>
                </a:cubicBezTo>
                <a:cubicBezTo>
                  <a:pt x="9477245" y="458651"/>
                  <a:pt x="12192003" y="-231346"/>
                  <a:pt x="12192003" y="81279"/>
                </a:cubicBezTo>
                <a:cubicBezTo>
                  <a:pt x="12192003" y="393904"/>
                  <a:pt x="9462730" y="647336"/>
                  <a:pt x="6096002" y="647336"/>
                </a:cubicBezTo>
                <a:cubicBezTo>
                  <a:pt x="2729274" y="647336"/>
                  <a:pt x="-2418" y="112727"/>
                  <a:pt x="1" y="812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aphicFrame>
        <p:nvGraphicFramePr>
          <p:cNvPr id="3" name="Diagram 2"/>
          <p:cNvGraphicFramePr/>
          <p:nvPr>
            <p:extLst>
              <p:ext uri="{D42A27DB-BD31-4B8C-83A1-F6EECF244321}">
                <p14:modId xmlns:p14="http://schemas.microsoft.com/office/powerpoint/2010/main" val="1880092849"/>
              </p:ext>
            </p:extLst>
          </p:nvPr>
        </p:nvGraphicFramePr>
        <p:xfrm>
          <a:off x="128976" y="2055382"/>
          <a:ext cx="9015025" cy="41269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a:xfrm>
            <a:off x="8704072" y="5825677"/>
            <a:ext cx="359234" cy="196208"/>
          </a:xfrm>
        </p:spPr>
        <p:txBody>
          <a:bodyPr/>
          <a:lstStyle/>
          <a:p>
            <a:fld id="{1A174DE4-D6E9-4419-BBC5-6C621C4D6CB0}" type="slidenum">
              <a:rPr lang="en-US" smtClean="0">
                <a:solidFill>
                  <a:srgbClr val="146194">
                    <a:lumMod val="50000"/>
                  </a:srgbClr>
                </a:solidFill>
              </a:rPr>
              <a:pPr/>
              <a:t>3</a:t>
            </a:fld>
            <a:endParaRPr lang="en-US" dirty="0">
              <a:solidFill>
                <a:srgbClr val="146194">
                  <a:lumMod val="50000"/>
                </a:srgbClr>
              </a:solidFill>
            </a:endParaRPr>
          </a:p>
        </p:txBody>
      </p:sp>
    </p:spTree>
    <p:extLst>
      <p:ext uri="{BB962C8B-B14F-4D97-AF65-F5344CB8AC3E}">
        <p14:creationId xmlns:p14="http://schemas.microsoft.com/office/powerpoint/2010/main" val="57462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100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1500"/>
                                  </p:stCondLst>
                                  <p:childTnLst>
                                    <p:set>
                                      <p:cBhvr>
                                        <p:cTn id="9" dur="1" fill="hold">
                                          <p:stCondLst>
                                            <p:cond delay="0"/>
                                          </p:stCondLst>
                                        </p:cTn>
                                        <p:tgtEl>
                                          <p:spTgt spid="35"/>
                                        </p:tgtEl>
                                        <p:attrNameLst>
                                          <p:attrName>style.visibility</p:attrName>
                                        </p:attrNameLst>
                                      </p:cBhvr>
                                      <p:to>
                                        <p:strVal val="visible"/>
                                      </p:to>
                                    </p:set>
                                    <p:animEffect transition="in" filter="barn(outVertical)">
                                      <p:cBhvr>
                                        <p:cTn id="10" dur="500"/>
                                        <p:tgtEl>
                                          <p:spTgt spid="35"/>
                                        </p:tgtEl>
                                      </p:cBhvr>
                                    </p:animEffect>
                                  </p:childTnLst>
                                </p:cTn>
                              </p:par>
                              <p:par>
                                <p:cTn id="11" presetID="16" presetClass="entr" presetSubtype="37" fill="hold" grpId="0" nodeType="withEffect">
                                  <p:stCondLst>
                                    <p:cond delay="2000"/>
                                  </p:stCondLst>
                                  <p:childTnLst>
                                    <p:set>
                                      <p:cBhvr>
                                        <p:cTn id="12" dur="1" fill="hold">
                                          <p:stCondLst>
                                            <p:cond delay="0"/>
                                          </p:stCondLst>
                                        </p:cTn>
                                        <p:tgtEl>
                                          <p:spTgt spid="39"/>
                                        </p:tgtEl>
                                        <p:attrNameLst>
                                          <p:attrName>style.visibility</p:attrName>
                                        </p:attrNameLst>
                                      </p:cBhvr>
                                      <p:to>
                                        <p:strVal val="visible"/>
                                      </p:to>
                                    </p:set>
                                    <p:animEffect transition="in" filter="barn(outVertical)">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8" grpId="0"/>
      <p:bldP spid="73" grpId="0"/>
      <p:bldP spid="26" grpId="0"/>
      <p:bldP spid="37" grpId="0"/>
      <p:bldP spid="35"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EF8731-4DDE-4A40-860A-C12D6CE80340}"/>
              </a:ext>
            </a:extLst>
          </p:cNvPr>
          <p:cNvSpPr>
            <a:spLocks noGrp="1"/>
          </p:cNvSpPr>
          <p:nvPr>
            <p:ph type="ctrTitle"/>
          </p:nvPr>
        </p:nvSpPr>
        <p:spPr>
          <a:xfrm>
            <a:off x="587140" y="1842752"/>
            <a:ext cx="7979343" cy="1964974"/>
          </a:xfrm>
        </p:spPr>
        <p:txBody>
          <a:bodyPr>
            <a:normAutofit/>
          </a:bodyPr>
          <a:lstStyle/>
          <a:p>
            <a:pPr>
              <a:lnSpc>
                <a:spcPct val="100000"/>
              </a:lnSpc>
              <a:spcBef>
                <a:spcPts val="1200"/>
              </a:spcBef>
            </a:pPr>
            <a:r>
              <a:rPr lang="en-US" sz="5400" b="1" dirty="0"/>
              <a:t>How to Maximize </a:t>
            </a:r>
            <a:br>
              <a:rPr lang="en-US" sz="5400" b="1" dirty="0"/>
            </a:br>
            <a:r>
              <a:rPr lang="en-US" sz="5400" b="1" dirty="0"/>
              <a:t>PPP Loan Forgiveness</a:t>
            </a:r>
          </a:p>
        </p:txBody>
      </p:sp>
      <p:sp>
        <p:nvSpPr>
          <p:cNvPr id="4" name="Text Placeholder 3">
            <a:extLst>
              <a:ext uri="{FF2B5EF4-FFF2-40B4-BE49-F238E27FC236}">
                <a16:creationId xmlns="" xmlns:a16="http://schemas.microsoft.com/office/drawing/2014/main" id="{A1BD1756-B35A-45AB-90F1-26F9F7E3EC05}"/>
              </a:ext>
            </a:extLst>
          </p:cNvPr>
          <p:cNvSpPr>
            <a:spLocks noGrp="1"/>
          </p:cNvSpPr>
          <p:nvPr>
            <p:ph type="body" sz="quarter" idx="10"/>
          </p:nvPr>
        </p:nvSpPr>
        <p:spPr>
          <a:xfrm>
            <a:off x="1143000" y="4693920"/>
            <a:ext cx="6858000" cy="1456622"/>
          </a:xfrm>
        </p:spPr>
        <p:txBody>
          <a:bodyPr/>
          <a:lstStyle/>
          <a:p>
            <a:r>
              <a:rPr lang="en-US" sz="3200" dirty="0">
                <a:solidFill>
                  <a:schemeClr val="bg1"/>
                </a:solidFill>
              </a:rPr>
              <a:t>Puerto Rico &amp; U.S. Virgin Islands District Office</a:t>
            </a:r>
          </a:p>
          <a:p>
            <a:endParaRPr lang="en-US" sz="3200" dirty="0">
              <a:solidFill>
                <a:schemeClr val="bg1"/>
              </a:solidFill>
            </a:endParaRPr>
          </a:p>
        </p:txBody>
      </p:sp>
    </p:spTree>
    <p:extLst>
      <p:ext uri="{BB962C8B-B14F-4D97-AF65-F5344CB8AC3E}">
        <p14:creationId xmlns:p14="http://schemas.microsoft.com/office/powerpoint/2010/main" val="378536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5B1CDD45-E3FD-B544-8F59-95D4B9E4A642}"/>
              </a:ext>
            </a:extLst>
          </p:cNvPr>
          <p:cNvSpPr>
            <a:spLocks noGrp="1"/>
          </p:cNvSpPr>
          <p:nvPr>
            <p:ph type="title"/>
          </p:nvPr>
        </p:nvSpPr>
        <p:spPr>
          <a:xfrm>
            <a:off x="628650" y="481131"/>
            <a:ext cx="7886700" cy="811074"/>
          </a:xfrm>
        </p:spPr>
        <p:txBody>
          <a:bodyPr>
            <a:normAutofit fontScale="90000"/>
          </a:bodyPr>
          <a:lstStyle/>
          <a:p>
            <a:r>
              <a:rPr lang="en-US" dirty="0"/>
              <a:t>By the Numbers</a:t>
            </a:r>
            <a:br>
              <a:rPr lang="en-US" dirty="0"/>
            </a:br>
            <a:r>
              <a:rPr lang="en-US" dirty="0" err="1"/>
              <a:t>Covid</a:t>
            </a:r>
            <a:r>
              <a:rPr lang="en-US" dirty="0"/>
              <a:t> Loan Participation in the US Virgin Islands</a:t>
            </a:r>
          </a:p>
        </p:txBody>
      </p:sp>
      <p:sp>
        <p:nvSpPr>
          <p:cNvPr id="9" name="Content Placeholder 8">
            <a:extLst>
              <a:ext uri="{FF2B5EF4-FFF2-40B4-BE49-F238E27FC236}">
                <a16:creationId xmlns="" xmlns:a16="http://schemas.microsoft.com/office/drawing/2014/main" id="{37C17B37-E89D-584F-A9A4-5D1B73143934}"/>
              </a:ext>
            </a:extLst>
          </p:cNvPr>
          <p:cNvSpPr>
            <a:spLocks noGrp="1"/>
          </p:cNvSpPr>
          <p:nvPr>
            <p:ph idx="1"/>
          </p:nvPr>
        </p:nvSpPr>
        <p:spPr>
          <a:xfrm>
            <a:off x="1041945" y="1292205"/>
            <a:ext cx="7811965" cy="4902101"/>
          </a:xfrm>
        </p:spPr>
        <p:txBody>
          <a:bodyPr>
            <a:normAutofit fontScale="85000" lnSpcReduction="20000"/>
          </a:bodyPr>
          <a:lstStyle/>
          <a:p>
            <a:pPr marL="0" indent="0">
              <a:buNone/>
            </a:pPr>
            <a:r>
              <a:rPr lang="en-029" sz="2000" b="1" dirty="0">
                <a:solidFill>
                  <a:schemeClr val="bg2"/>
                </a:solidFill>
                <a:latin typeface="+mn-lt"/>
              </a:rPr>
              <a:t>Nationwide </a:t>
            </a:r>
            <a:r>
              <a:rPr lang="en-029" sz="2000" b="1" dirty="0" err="1">
                <a:solidFill>
                  <a:schemeClr val="bg2"/>
                </a:solidFill>
                <a:latin typeface="+mn-lt"/>
              </a:rPr>
              <a:t>Paycheck</a:t>
            </a:r>
            <a:r>
              <a:rPr lang="en-029" sz="2000" b="1" dirty="0">
                <a:solidFill>
                  <a:schemeClr val="bg2"/>
                </a:solidFill>
                <a:latin typeface="+mn-lt"/>
              </a:rPr>
              <a:t> Protection Program PPP Numbers: </a:t>
            </a:r>
            <a:r>
              <a:rPr lang="en-029" sz="2000" i="1" dirty="0">
                <a:solidFill>
                  <a:schemeClr val="bg2"/>
                </a:solidFill>
                <a:latin typeface="+mn-lt"/>
              </a:rPr>
              <a:t>as of July 24, 2020</a:t>
            </a:r>
          </a:p>
          <a:p>
            <a:r>
              <a:rPr lang="en-029" sz="2000" b="1" dirty="0">
                <a:solidFill>
                  <a:schemeClr val="bg2"/>
                </a:solidFill>
                <a:latin typeface="+mn-lt"/>
              </a:rPr>
              <a:t>5,005,261 PPP loans approved valued at $519,505,881,228.</a:t>
            </a:r>
          </a:p>
          <a:p>
            <a:r>
              <a:rPr lang="en-US" sz="2000" dirty="0">
                <a:solidFill>
                  <a:schemeClr val="bg2"/>
                </a:solidFill>
                <a:latin typeface="+mn-lt"/>
              </a:rPr>
              <a:t>$130,096,258,496 in PPP funding remaining</a:t>
            </a:r>
          </a:p>
          <a:p>
            <a:r>
              <a:rPr lang="en-029" sz="2000" dirty="0">
                <a:solidFill>
                  <a:schemeClr val="bg2"/>
                </a:solidFill>
                <a:latin typeface="+mn-lt"/>
              </a:rPr>
              <a:t>Average loan size nationwide is about $104,000.</a:t>
            </a:r>
          </a:p>
          <a:p>
            <a:pPr marL="0" indent="0">
              <a:buNone/>
            </a:pPr>
            <a:r>
              <a:rPr lang="en-US" sz="2000" b="1" dirty="0">
                <a:solidFill>
                  <a:schemeClr val="bg2"/>
                </a:solidFill>
                <a:latin typeface="+mn-lt"/>
              </a:rPr>
              <a:t> </a:t>
            </a:r>
            <a:endParaRPr lang="en-029" sz="2000" b="1" dirty="0">
              <a:latin typeface="+mn-lt"/>
            </a:endParaRPr>
          </a:p>
          <a:p>
            <a:pPr marL="0" indent="0">
              <a:buNone/>
            </a:pPr>
            <a:r>
              <a:rPr lang="en-029" sz="2000" b="1" dirty="0">
                <a:latin typeface="+mn-lt"/>
              </a:rPr>
              <a:t>USVI (PPP): </a:t>
            </a:r>
            <a:r>
              <a:rPr lang="en-029" sz="2000" i="1" dirty="0">
                <a:latin typeface="+mn-lt"/>
              </a:rPr>
              <a:t>as of July 24, 2020</a:t>
            </a:r>
          </a:p>
          <a:p>
            <a:r>
              <a:rPr lang="en-029" sz="2000" dirty="0">
                <a:latin typeface="+mn-lt"/>
              </a:rPr>
              <a:t>1,931 approved loans for $124,758,065</a:t>
            </a:r>
          </a:p>
          <a:p>
            <a:r>
              <a:rPr lang="en-US" sz="2000" dirty="0">
                <a:solidFill>
                  <a:srgbClr val="000000"/>
                </a:solidFill>
                <a:latin typeface="+mn-lt"/>
              </a:rPr>
              <a:t>Accessible to August 8, 2020</a:t>
            </a:r>
          </a:p>
          <a:p>
            <a:pPr marL="0" indent="0">
              <a:buNone/>
            </a:pPr>
            <a:endParaRPr lang="en-029" sz="2000" b="1" dirty="0">
              <a:latin typeface="+mn-lt"/>
            </a:endParaRPr>
          </a:p>
          <a:p>
            <a:pPr marL="0" indent="0">
              <a:buNone/>
            </a:pPr>
            <a:r>
              <a:rPr lang="en-029" sz="2000" b="1" dirty="0">
                <a:solidFill>
                  <a:schemeClr val="bg2"/>
                </a:solidFill>
                <a:latin typeface="+mn-lt"/>
              </a:rPr>
              <a:t>Nationwide Economic Injury Disaster Loan (EIDL) Numbers: </a:t>
            </a:r>
            <a:r>
              <a:rPr lang="en-029" sz="2000" i="1" dirty="0">
                <a:solidFill>
                  <a:schemeClr val="bg2"/>
                </a:solidFill>
                <a:latin typeface="+mn-lt"/>
              </a:rPr>
              <a:t>as of July 14, 2020</a:t>
            </a:r>
          </a:p>
          <a:p>
            <a:r>
              <a:rPr lang="en-029" sz="2000" b="1" dirty="0">
                <a:solidFill>
                  <a:schemeClr val="bg2"/>
                </a:solidFill>
                <a:latin typeface="+mn-lt"/>
              </a:rPr>
              <a:t>5,781,390 advances disbursed for $20,000,000,000</a:t>
            </a:r>
          </a:p>
          <a:p>
            <a:r>
              <a:rPr lang="en-029" sz="2000" b="1" dirty="0">
                <a:solidFill>
                  <a:schemeClr val="bg2"/>
                </a:solidFill>
                <a:latin typeface="+mn-lt"/>
              </a:rPr>
              <a:t>2,622,203 EIDL loans approved for $150,177,958,290</a:t>
            </a:r>
          </a:p>
          <a:p>
            <a:endParaRPr lang="en-029" sz="2000" dirty="0">
              <a:latin typeface="+mn-lt"/>
            </a:endParaRPr>
          </a:p>
          <a:p>
            <a:pPr marL="0" indent="0">
              <a:buNone/>
            </a:pPr>
            <a:r>
              <a:rPr lang="en-029" sz="2000" b="1" dirty="0">
                <a:latin typeface="+mn-lt"/>
              </a:rPr>
              <a:t>USVI (EIDL):</a:t>
            </a:r>
            <a:r>
              <a:rPr lang="en-029" sz="2000" i="1" dirty="0">
                <a:latin typeface="+mn-lt"/>
              </a:rPr>
              <a:t> as of July 14, 2020</a:t>
            </a:r>
          </a:p>
          <a:p>
            <a:r>
              <a:rPr lang="en-029" sz="2000" dirty="0">
                <a:latin typeface="+mn-lt"/>
              </a:rPr>
              <a:t>1,829 Advances disbursed valued at $6,507,000</a:t>
            </a:r>
          </a:p>
          <a:p>
            <a:r>
              <a:rPr lang="en-029" sz="2000" dirty="0">
                <a:latin typeface="+mn-lt"/>
              </a:rPr>
              <a:t>1,315 loans approved for $76,253,400</a:t>
            </a:r>
          </a:p>
          <a:p>
            <a:pPr marL="0" indent="0">
              <a:buNone/>
            </a:pPr>
            <a:endParaRPr lang="en-029" sz="2000" dirty="0"/>
          </a:p>
          <a:p>
            <a:endParaRPr lang="en-US" dirty="0"/>
          </a:p>
        </p:txBody>
      </p:sp>
      <p:sp>
        <p:nvSpPr>
          <p:cNvPr id="7" name="Slide Number Placeholder 6">
            <a:extLst>
              <a:ext uri="{FF2B5EF4-FFF2-40B4-BE49-F238E27FC236}">
                <a16:creationId xmlns="" xmlns:a16="http://schemas.microsoft.com/office/drawing/2014/main" id="{E221CF0F-8FEA-4842-9624-A8F13EFA58F0}"/>
              </a:ext>
            </a:extLst>
          </p:cNvPr>
          <p:cNvSpPr>
            <a:spLocks noGrp="1"/>
          </p:cNvSpPr>
          <p:nvPr>
            <p:ph type="sldNum" sz="quarter" idx="12"/>
          </p:nvPr>
        </p:nvSpPr>
        <p:spPr/>
        <p:txBody>
          <a:bodyPr/>
          <a:lstStyle/>
          <a:p>
            <a:fld id="{B1AB44B9-F1EC-4F4B-88D4-413245C9CD3E}" type="slidenum">
              <a:rPr lang="en-US" smtClean="0"/>
              <a:t>5</a:t>
            </a:fld>
            <a:endParaRPr lang="en-US" dirty="0"/>
          </a:p>
        </p:txBody>
      </p:sp>
    </p:spTree>
    <p:extLst>
      <p:ext uri="{BB962C8B-B14F-4D97-AF65-F5344CB8AC3E}">
        <p14:creationId xmlns:p14="http://schemas.microsoft.com/office/powerpoint/2010/main" val="377109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1F65867C-4960-C144-919F-8793F8C95C39}"/>
              </a:ext>
            </a:extLst>
          </p:cNvPr>
          <p:cNvSpPr>
            <a:spLocks noGrp="1"/>
          </p:cNvSpPr>
          <p:nvPr>
            <p:ph type="title"/>
          </p:nvPr>
        </p:nvSpPr>
        <p:spPr/>
        <p:txBody>
          <a:bodyPr>
            <a:normAutofit fontScale="90000"/>
          </a:bodyPr>
          <a:lstStyle/>
          <a:p>
            <a:r>
              <a:rPr lang="en-US" dirty="0"/>
              <a:t>Coronavirus Disaster Funding Options</a:t>
            </a:r>
            <a:br>
              <a:rPr lang="en-US" dirty="0"/>
            </a:br>
            <a:r>
              <a:rPr lang="en-US" sz="2000" dirty="0">
                <a:solidFill>
                  <a:schemeClr val="bg2"/>
                </a:solidFill>
              </a:rPr>
              <a:t>https://</a:t>
            </a:r>
            <a:r>
              <a:rPr lang="en-US" sz="2000" u="sng" dirty="0">
                <a:solidFill>
                  <a:schemeClr val="bg2"/>
                </a:solidFill>
                <a:ea typeface="Source Sans Pro" panose="020B0503030403020204" pitchFamily="34" charset="0"/>
                <a:hlinkClick r:id="rId3">
                  <a:extLst>
                    <a:ext uri="{A12FA001-AC4F-418D-AE19-62706E023703}">
                      <ahyp:hlinkClr xmlns="" xmlns:ahyp="http://schemas.microsoft.com/office/drawing/2018/hyperlinkcolor" val="tx"/>
                    </a:ext>
                  </a:extLst>
                </a:hlinkClick>
              </a:rPr>
              <a:t>www.sba.gov/</a:t>
            </a:r>
            <a:r>
              <a:rPr lang="en-US" sz="2000" u="sng" dirty="0">
                <a:solidFill>
                  <a:schemeClr val="bg2"/>
                </a:solidFill>
                <a:ea typeface="Source Sans Pro" panose="020B0503030403020204" pitchFamily="34" charset="0"/>
              </a:rPr>
              <a:t>funding-programs/loans/coronavirus-relief-options</a:t>
            </a:r>
            <a:r>
              <a:rPr lang="en-US" sz="2800" dirty="0">
                <a:ea typeface="Source Sans Pro" panose="020B0503030403020204" pitchFamily="34" charset="0"/>
              </a:rPr>
              <a:t/>
            </a:r>
            <a:br>
              <a:rPr lang="en-US" sz="2800" dirty="0">
                <a:ea typeface="Source Sans Pro" panose="020B0503030403020204" pitchFamily="34" charset="0"/>
              </a:rPr>
            </a:br>
            <a:endParaRPr lang="en-US" dirty="0"/>
          </a:p>
        </p:txBody>
      </p:sp>
      <p:sp>
        <p:nvSpPr>
          <p:cNvPr id="8" name="Content Placeholder 7">
            <a:extLst>
              <a:ext uri="{FF2B5EF4-FFF2-40B4-BE49-F238E27FC236}">
                <a16:creationId xmlns="" xmlns:a16="http://schemas.microsoft.com/office/drawing/2014/main" id="{3793B4DF-57CA-4846-AB30-8F2D5030850C}"/>
              </a:ext>
            </a:extLst>
          </p:cNvPr>
          <p:cNvSpPr>
            <a:spLocks noGrp="1"/>
          </p:cNvSpPr>
          <p:nvPr>
            <p:ph idx="1"/>
          </p:nvPr>
        </p:nvSpPr>
        <p:spPr>
          <a:xfrm>
            <a:off x="491376" y="1623172"/>
            <a:ext cx="7886700" cy="4936259"/>
          </a:xfrm>
        </p:spPr>
        <p:txBody>
          <a:bodyPr>
            <a:normAutofit lnSpcReduction="10000"/>
          </a:bodyPr>
          <a:lstStyle/>
          <a:p>
            <a:r>
              <a:rPr lang="en-US" sz="1800" b="1" dirty="0">
                <a:solidFill>
                  <a:srgbClr val="1B1E29"/>
                </a:solidFill>
                <a:latin typeface="Source Sans Pro" panose="020B0503030403020204" pitchFamily="34" charset="0"/>
              </a:rPr>
              <a:t>Available through August 8, 2020 </a:t>
            </a:r>
          </a:p>
          <a:p>
            <a:r>
              <a:rPr lang="en-US" sz="1800" dirty="0">
                <a:solidFill>
                  <a:schemeClr val="tx2">
                    <a:lumMod val="60000"/>
                    <a:lumOff val="40000"/>
                  </a:schemeClr>
                </a:solidFill>
              </a:rPr>
              <a:t>Eligible to businesses that have been operating since at least February 15, 2020</a:t>
            </a:r>
          </a:p>
          <a:p>
            <a:r>
              <a:rPr lang="en-US" sz="1800" dirty="0"/>
              <a:t>Loan Amount: Up to $10 million                                                                                        </a:t>
            </a:r>
            <a:r>
              <a:rPr lang="en-US" sz="1800" i="1" dirty="0"/>
              <a:t>(fixed formula: average annual payroll / 12 x 2.5)</a:t>
            </a:r>
          </a:p>
          <a:p>
            <a:r>
              <a:rPr lang="en-US" sz="1800" dirty="0">
                <a:solidFill>
                  <a:schemeClr val="tx2">
                    <a:lumMod val="60000"/>
                    <a:lumOff val="40000"/>
                  </a:schemeClr>
                </a:solidFill>
              </a:rPr>
              <a:t>Loan payments: </a:t>
            </a:r>
          </a:p>
          <a:p>
            <a:pPr lvl="1"/>
            <a:r>
              <a:rPr lang="en-US" dirty="0">
                <a:solidFill>
                  <a:schemeClr val="tx2">
                    <a:lumMod val="60000"/>
                    <a:lumOff val="40000"/>
                  </a:schemeClr>
                </a:solidFill>
              </a:rPr>
              <a:t>Deferred for 10 months</a:t>
            </a:r>
          </a:p>
          <a:p>
            <a:pPr lvl="1"/>
            <a:r>
              <a:rPr lang="en-US" dirty="0">
                <a:solidFill>
                  <a:schemeClr val="tx2">
                    <a:lumMod val="60000"/>
                    <a:lumOff val="40000"/>
                  </a:schemeClr>
                </a:solidFill>
              </a:rPr>
              <a:t>Repayment term: up to 5 years</a:t>
            </a:r>
          </a:p>
          <a:p>
            <a:r>
              <a:rPr lang="en-US" sz="1800" dirty="0">
                <a:solidFill>
                  <a:srgbClr val="1B1E29"/>
                </a:solidFill>
                <a:latin typeface="Source Sans Pro" panose="020B0503030403020204" pitchFamily="34" charset="0"/>
              </a:rPr>
              <a:t>Designated Uses and pre-requisites for forgiveness: </a:t>
            </a:r>
          </a:p>
          <a:p>
            <a:pPr lvl="1"/>
            <a:r>
              <a:rPr lang="en-US" dirty="0">
                <a:solidFill>
                  <a:srgbClr val="1B1E29"/>
                </a:solidFill>
                <a:latin typeface="Source Sans Pro" panose="020B0503030403020204" pitchFamily="34" charset="0"/>
              </a:rPr>
              <a:t>Payroll: minimum 60%</a:t>
            </a:r>
          </a:p>
          <a:p>
            <a:pPr lvl="1"/>
            <a:r>
              <a:rPr lang="en-US" dirty="0">
                <a:solidFill>
                  <a:srgbClr val="1B1E29"/>
                </a:solidFill>
                <a:latin typeface="Source Sans Pro" panose="020B0503030403020204" pitchFamily="34" charset="0"/>
              </a:rPr>
              <a:t>Other Expenses: (Rent, Utilities, Mortgage Interest):                                             up to a maximum of 40%)</a:t>
            </a:r>
          </a:p>
          <a:p>
            <a:r>
              <a:rPr lang="en-US" sz="1800" dirty="0">
                <a:solidFill>
                  <a:schemeClr val="tx2">
                    <a:lumMod val="60000"/>
                    <a:lumOff val="40000"/>
                  </a:schemeClr>
                </a:solidFill>
                <a:latin typeface="Source Sans Pro" panose="020B0503030403020204" pitchFamily="34" charset="0"/>
              </a:rPr>
              <a:t>No collateral or personal guarantees required.</a:t>
            </a:r>
          </a:p>
          <a:p>
            <a:r>
              <a:rPr lang="en-US" sz="1800" dirty="0"/>
              <a:t>Interest rate: 1%</a:t>
            </a:r>
          </a:p>
          <a:p>
            <a:r>
              <a:rPr lang="en-US" sz="1800" b="1" dirty="0">
                <a:solidFill>
                  <a:schemeClr val="tx2">
                    <a:lumMod val="60000"/>
                    <a:lumOff val="40000"/>
                  </a:schemeClr>
                </a:solidFill>
                <a:effectLst/>
                <a:latin typeface="Source Sans Pro" panose="020B0503030403020204" pitchFamily="34" charset="0"/>
                <a:ea typeface="Source Sans Pro" panose="020B0503030403020204" pitchFamily="34" charset="0"/>
                <a:cs typeface="Calibri" panose="020F0502020204030204" pitchFamily="34" charset="0"/>
              </a:rPr>
              <a:t>SBA Will Open #PPP Loan Forgiveness Platform                                                     August 10, 2020</a:t>
            </a:r>
            <a:endParaRPr lang="en-US" sz="1800" b="1" dirty="0">
              <a:solidFill>
                <a:schemeClr val="tx2">
                  <a:lumMod val="60000"/>
                  <a:lumOff val="40000"/>
                </a:schemeClr>
              </a:solidFill>
              <a:latin typeface="Source Sans Pro" panose="020B0503030403020204" pitchFamily="34" charset="0"/>
              <a:ea typeface="Source Sans Pro" panose="020B0503030403020204" pitchFamily="34" charset="0"/>
            </a:endParaRPr>
          </a:p>
          <a:p>
            <a:endParaRPr lang="en-US" sz="1900" dirty="0">
              <a:solidFill>
                <a:srgbClr val="1B1E29"/>
              </a:solidFill>
              <a:latin typeface="Source Sans Pro" panose="020B0503030403020204" pitchFamily="34" charset="0"/>
              <a:ea typeface="Source Sans Pro" panose="020B0503030403020204" pitchFamily="34" charset="0"/>
            </a:endParaRPr>
          </a:p>
          <a:p>
            <a:pPr marL="0" indent="0">
              <a:buNone/>
            </a:pPr>
            <a:endParaRPr lang="en-US" sz="2300" dirty="0"/>
          </a:p>
          <a:p>
            <a:pPr marL="0" indent="0">
              <a:buNone/>
            </a:pPr>
            <a:endParaRPr lang="en-US" dirty="0"/>
          </a:p>
        </p:txBody>
      </p:sp>
      <p:sp>
        <p:nvSpPr>
          <p:cNvPr id="4" name="Slide Number Placeholder 3">
            <a:extLst>
              <a:ext uri="{FF2B5EF4-FFF2-40B4-BE49-F238E27FC236}">
                <a16:creationId xmlns="" xmlns:a16="http://schemas.microsoft.com/office/drawing/2014/main" id="{F4C54F85-1AB6-E149-8D65-EA08EF436B74}"/>
              </a:ext>
            </a:extLst>
          </p:cNvPr>
          <p:cNvSpPr>
            <a:spLocks noGrp="1"/>
          </p:cNvSpPr>
          <p:nvPr>
            <p:ph type="sldNum" sz="quarter" idx="12"/>
          </p:nvPr>
        </p:nvSpPr>
        <p:spPr/>
        <p:txBody>
          <a:bodyPr/>
          <a:lstStyle/>
          <a:p>
            <a:fld id="{B1AB44B9-F1EC-4F4B-88D4-413245C9CD3E}" type="slidenum">
              <a:rPr lang="en-US" smtClean="0"/>
              <a:t>6</a:t>
            </a:fld>
            <a:endParaRPr lang="en-US" dirty="0"/>
          </a:p>
        </p:txBody>
      </p:sp>
      <p:sp>
        <p:nvSpPr>
          <p:cNvPr id="7" name="Text Placeholder 6">
            <a:extLst>
              <a:ext uri="{FF2B5EF4-FFF2-40B4-BE49-F238E27FC236}">
                <a16:creationId xmlns="" xmlns:a16="http://schemas.microsoft.com/office/drawing/2014/main" id="{8E13259D-5009-A14C-A5D6-172D2836B7F6}"/>
              </a:ext>
            </a:extLst>
          </p:cNvPr>
          <p:cNvSpPr>
            <a:spLocks noGrp="1"/>
          </p:cNvSpPr>
          <p:nvPr>
            <p:ph type="subTitle" idx="13"/>
          </p:nvPr>
        </p:nvSpPr>
        <p:spPr>
          <a:xfrm>
            <a:off x="628650" y="1129561"/>
            <a:ext cx="7819314" cy="534022"/>
          </a:xfrm>
        </p:spPr>
        <p:txBody>
          <a:bodyPr>
            <a:normAutofit/>
          </a:bodyPr>
          <a:lstStyle/>
          <a:p>
            <a:r>
              <a:rPr lang="en-US" sz="2000" dirty="0">
                <a:solidFill>
                  <a:schemeClr val="accent2"/>
                </a:solidFill>
              </a:rPr>
              <a:t>Paycheck Protection Program</a:t>
            </a:r>
          </a:p>
        </p:txBody>
      </p:sp>
      <p:sp>
        <p:nvSpPr>
          <p:cNvPr id="2" name="TextBox 1">
            <a:extLst>
              <a:ext uri="{FF2B5EF4-FFF2-40B4-BE49-F238E27FC236}">
                <a16:creationId xmlns="" xmlns:a16="http://schemas.microsoft.com/office/drawing/2014/main" id="{0AE499E2-541D-FC40-8983-34DAABE6857E}"/>
              </a:ext>
            </a:extLst>
          </p:cNvPr>
          <p:cNvSpPr txBox="1"/>
          <p:nvPr/>
        </p:nvSpPr>
        <p:spPr>
          <a:xfrm>
            <a:off x="1048871" y="5338482"/>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 xmlns:a16="http://schemas.microsoft.com/office/drawing/2014/main" id="{3F64E13B-A766-4F22-B1F2-68119CD366B2}"/>
              </a:ext>
            </a:extLst>
          </p:cNvPr>
          <p:cNvPicPr>
            <a:picLocks noChangeAspect="1"/>
          </p:cNvPicPr>
          <p:nvPr/>
        </p:nvPicPr>
        <p:blipFill>
          <a:blip r:embed="rId4"/>
          <a:stretch>
            <a:fillRect/>
          </a:stretch>
        </p:blipFill>
        <p:spPr>
          <a:xfrm>
            <a:off x="5876059" y="4964223"/>
            <a:ext cx="2452398" cy="1528431"/>
          </a:xfrm>
          <a:prstGeom prst="rect">
            <a:avLst/>
          </a:prstGeom>
          <a:noFill/>
        </p:spPr>
      </p:pic>
    </p:spTree>
    <p:extLst>
      <p:ext uri="{BB962C8B-B14F-4D97-AF65-F5344CB8AC3E}">
        <p14:creationId xmlns:p14="http://schemas.microsoft.com/office/powerpoint/2010/main" val="44915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 xmlns:a16="http://schemas.microsoft.com/office/drawing/2014/main" id="{A034DC13-4CA6-4DDF-96D6-2C1F3CD50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 xmlns:a16="http://schemas.microsoft.com/office/drawing/2014/main" id="{AB83855D-F0F4-42E8-9047-A13022476CC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07282" y="635715"/>
            <a:ext cx="8356656" cy="2482136"/>
            <a:chOff x="409710" y="635715"/>
            <a:chExt cx="11142208" cy="2482136"/>
          </a:xfrm>
        </p:grpSpPr>
        <p:sp>
          <p:nvSpPr>
            <p:cNvPr id="38" name="Freeform 44">
              <a:extLst>
                <a:ext uri="{FF2B5EF4-FFF2-40B4-BE49-F238E27FC236}">
                  <a16:creationId xmlns="" xmlns:a16="http://schemas.microsoft.com/office/drawing/2014/main" id="{0414264F-D724-4E21-BE52-4728290DE80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5">
              <a:extLst>
                <a:ext uri="{FF2B5EF4-FFF2-40B4-BE49-F238E27FC236}">
                  <a16:creationId xmlns="" xmlns:a16="http://schemas.microsoft.com/office/drawing/2014/main" id="{46C077DA-0626-4B9E-9211-446361F6149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6">
              <a:extLst>
                <a:ext uri="{FF2B5EF4-FFF2-40B4-BE49-F238E27FC236}">
                  <a16:creationId xmlns="" xmlns:a16="http://schemas.microsoft.com/office/drawing/2014/main" id="{DD1DA1AE-C234-4948-AA7F-F7EBB9FE73B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 xmlns:a16="http://schemas.microsoft.com/office/drawing/2014/main" id="{23A78588-E013-48A0-A140-E6C9A4F3878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 xmlns:a16="http://schemas.microsoft.com/office/drawing/2014/main" id="{76C9A9D1-F5E1-4455-80F2-5E0DF42568BB}"/>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EAED346C-B03B-4D1C-929B-5D77B03A62FB}"/>
              </a:ext>
            </a:extLst>
          </p:cNvPr>
          <p:cNvSpPr>
            <a:spLocks noGrp="1"/>
          </p:cNvSpPr>
          <p:nvPr>
            <p:ph type="title"/>
          </p:nvPr>
        </p:nvSpPr>
        <p:spPr>
          <a:xfrm>
            <a:off x="785460" y="759805"/>
            <a:ext cx="7729890" cy="1325563"/>
          </a:xfrm>
        </p:spPr>
        <p:txBody>
          <a:bodyPr vert="horz" lIns="91440" tIns="45720" rIns="91440" bIns="45720" rtlCol="0" anchor="ctr">
            <a:normAutofit/>
          </a:bodyPr>
          <a:lstStyle/>
          <a:p>
            <a:pPr algn="l" defTabSz="914400"/>
            <a:r>
              <a:rPr lang="en-US" sz="3500" dirty="0">
                <a:solidFill>
                  <a:srgbClr val="FFFFFF"/>
                </a:solidFill>
                <a:latin typeface="+mj-lt"/>
                <a:ea typeface="+mj-ea"/>
                <a:cs typeface="+mj-cs"/>
              </a:rPr>
              <a:t>Lenders who have approved PPP Loans </a:t>
            </a:r>
            <a:br>
              <a:rPr lang="en-US" sz="3500" dirty="0">
                <a:solidFill>
                  <a:srgbClr val="FFFFFF"/>
                </a:solidFill>
                <a:latin typeface="+mj-lt"/>
                <a:ea typeface="+mj-ea"/>
                <a:cs typeface="+mj-cs"/>
              </a:rPr>
            </a:br>
            <a:r>
              <a:rPr lang="en-US" sz="3500" dirty="0">
                <a:solidFill>
                  <a:srgbClr val="FFFFFF"/>
                </a:solidFill>
                <a:latin typeface="+mj-lt"/>
                <a:ea typeface="+mj-ea"/>
                <a:cs typeface="+mj-cs"/>
              </a:rPr>
              <a:t>in the US Virgin Islands</a:t>
            </a:r>
          </a:p>
        </p:txBody>
      </p:sp>
      <p:sp>
        <p:nvSpPr>
          <p:cNvPr id="4" name="Slide Number Placeholder 3">
            <a:extLst>
              <a:ext uri="{FF2B5EF4-FFF2-40B4-BE49-F238E27FC236}">
                <a16:creationId xmlns="" xmlns:a16="http://schemas.microsoft.com/office/drawing/2014/main" id="{4DD5A9F3-EE79-4752-91A6-E9B14CB158C6}"/>
              </a:ext>
            </a:extLst>
          </p:cNvPr>
          <p:cNvSpPr>
            <a:spLocks noGrp="1"/>
          </p:cNvSpPr>
          <p:nvPr>
            <p:ph type="sldNum" sz="quarter" idx="12"/>
          </p:nvPr>
        </p:nvSpPr>
        <p:spPr>
          <a:xfrm>
            <a:off x="8030718" y="6382512"/>
            <a:ext cx="514350" cy="320040"/>
          </a:xfrm>
        </p:spPr>
        <p:txBody>
          <a:bodyPr vert="horz" lIns="91440" tIns="45720" rIns="91440" bIns="45720" rtlCol="0" anchor="ctr">
            <a:normAutofit/>
          </a:bodyPr>
          <a:lstStyle/>
          <a:p>
            <a:pPr>
              <a:spcAft>
                <a:spcPts val="600"/>
              </a:spcAft>
            </a:pPr>
            <a:fld id="{B1AB44B9-F1EC-4F4B-88D4-413245C9CD3E}" type="slidenum">
              <a:rPr lang="en-US">
                <a:latin typeface="+mn-lt"/>
                <a:ea typeface="+mn-ea"/>
                <a:cs typeface="+mn-cs"/>
              </a:rPr>
              <a:pPr>
                <a:spcAft>
                  <a:spcPts val="600"/>
                </a:spcAft>
              </a:pPr>
              <a:t>7</a:t>
            </a:fld>
            <a:endParaRPr lang="en-US">
              <a:latin typeface="+mn-lt"/>
              <a:ea typeface="+mn-ea"/>
              <a:cs typeface="+mn-cs"/>
            </a:endParaRPr>
          </a:p>
        </p:txBody>
      </p:sp>
      <p:pic>
        <p:nvPicPr>
          <p:cNvPr id="17" name="Picture 16" descr="A screenshot of a cell phone&#10;&#10;Description automatically generated">
            <a:extLst>
              <a:ext uri="{FF2B5EF4-FFF2-40B4-BE49-F238E27FC236}">
                <a16:creationId xmlns="" xmlns:a16="http://schemas.microsoft.com/office/drawing/2014/main" id="{2F340F77-2DD7-49C6-850D-AC0F62CB7676}"/>
              </a:ext>
            </a:extLst>
          </p:cNvPr>
          <p:cNvPicPr>
            <a:picLocks noChangeAspect="1"/>
          </p:cNvPicPr>
          <p:nvPr/>
        </p:nvPicPr>
        <p:blipFill>
          <a:blip r:embed="rId2"/>
          <a:stretch>
            <a:fillRect/>
          </a:stretch>
        </p:blipFill>
        <p:spPr>
          <a:xfrm>
            <a:off x="573386" y="2486110"/>
            <a:ext cx="4086225" cy="1519238"/>
          </a:xfrm>
          <a:prstGeom prst="rect">
            <a:avLst/>
          </a:prstGeom>
        </p:spPr>
      </p:pic>
      <p:pic>
        <p:nvPicPr>
          <p:cNvPr id="20" name="Picture 19" descr="A screenshot of a cell phone&#10;&#10;Description automatically generated">
            <a:extLst>
              <a:ext uri="{FF2B5EF4-FFF2-40B4-BE49-F238E27FC236}">
                <a16:creationId xmlns="" xmlns:a16="http://schemas.microsoft.com/office/drawing/2014/main" id="{31BE2958-0927-4F82-849A-CC70FD45BC42}"/>
              </a:ext>
            </a:extLst>
          </p:cNvPr>
          <p:cNvPicPr>
            <a:picLocks noChangeAspect="1"/>
          </p:cNvPicPr>
          <p:nvPr/>
        </p:nvPicPr>
        <p:blipFill>
          <a:blip r:embed="rId3"/>
          <a:stretch>
            <a:fillRect/>
          </a:stretch>
        </p:blipFill>
        <p:spPr>
          <a:xfrm>
            <a:off x="700361" y="3767896"/>
            <a:ext cx="3914775" cy="1919288"/>
          </a:xfrm>
          <a:prstGeom prst="rect">
            <a:avLst/>
          </a:prstGeom>
        </p:spPr>
      </p:pic>
      <p:pic>
        <p:nvPicPr>
          <p:cNvPr id="23" name="Picture 22" descr="A screenshot of a cell phone&#10;&#10;Description automatically generated">
            <a:extLst>
              <a:ext uri="{FF2B5EF4-FFF2-40B4-BE49-F238E27FC236}">
                <a16:creationId xmlns="" xmlns:a16="http://schemas.microsoft.com/office/drawing/2014/main" id="{C77356AB-49BC-43DB-8A02-0FA3E3A07051}"/>
              </a:ext>
            </a:extLst>
          </p:cNvPr>
          <p:cNvPicPr>
            <a:picLocks noChangeAspect="1"/>
          </p:cNvPicPr>
          <p:nvPr/>
        </p:nvPicPr>
        <p:blipFill>
          <a:blip r:embed="rId4"/>
          <a:stretch>
            <a:fillRect/>
          </a:stretch>
        </p:blipFill>
        <p:spPr>
          <a:xfrm>
            <a:off x="4730113" y="2502693"/>
            <a:ext cx="3933825" cy="1852613"/>
          </a:xfrm>
          <a:prstGeom prst="rect">
            <a:avLst/>
          </a:prstGeom>
        </p:spPr>
      </p:pic>
      <p:pic>
        <p:nvPicPr>
          <p:cNvPr id="27" name="Picture 26" descr="A screenshot of a cell phone&#10;&#10;Description automatically generated">
            <a:extLst>
              <a:ext uri="{FF2B5EF4-FFF2-40B4-BE49-F238E27FC236}">
                <a16:creationId xmlns="" xmlns:a16="http://schemas.microsoft.com/office/drawing/2014/main" id="{F0950F00-FA6A-410A-9DC0-15CF3A74861D}"/>
              </a:ext>
            </a:extLst>
          </p:cNvPr>
          <p:cNvPicPr>
            <a:picLocks noChangeAspect="1"/>
          </p:cNvPicPr>
          <p:nvPr/>
        </p:nvPicPr>
        <p:blipFill>
          <a:blip r:embed="rId5"/>
          <a:stretch>
            <a:fillRect/>
          </a:stretch>
        </p:blipFill>
        <p:spPr>
          <a:xfrm>
            <a:off x="4706223" y="4341545"/>
            <a:ext cx="3957638" cy="1690688"/>
          </a:xfrm>
          <a:prstGeom prst="rect">
            <a:avLst/>
          </a:prstGeom>
        </p:spPr>
      </p:pic>
    </p:spTree>
    <p:extLst>
      <p:ext uri="{BB962C8B-B14F-4D97-AF65-F5344CB8AC3E}">
        <p14:creationId xmlns:p14="http://schemas.microsoft.com/office/powerpoint/2010/main" val="147562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A36DF6-7558-4F0C-943C-6C722FE6AAF8}"/>
              </a:ext>
            </a:extLst>
          </p:cNvPr>
          <p:cNvSpPr>
            <a:spLocks noGrp="1"/>
          </p:cNvSpPr>
          <p:nvPr>
            <p:ph type="title"/>
          </p:nvPr>
        </p:nvSpPr>
        <p:spPr>
          <a:xfrm>
            <a:off x="628650" y="368608"/>
            <a:ext cx="7886700" cy="357785"/>
          </a:xfrm>
        </p:spPr>
        <p:txBody>
          <a:bodyPr>
            <a:normAutofit fontScale="90000"/>
          </a:bodyPr>
          <a:lstStyle/>
          <a:p>
            <a:r>
              <a:rPr lang="en-US" sz="1800" i="1" dirty="0">
                <a:solidFill>
                  <a:srgbClr val="000000"/>
                </a:solidFill>
                <a:effectLst/>
                <a:latin typeface="Calibri" panose="020F0502020204030204" pitchFamily="34" charset="0"/>
                <a:ea typeface="Calibri" panose="020F0502020204030204" pitchFamily="34" charset="0"/>
              </a:rPr>
              <a:t>What is the general process to obtain loan forgiveness? </a:t>
            </a:r>
            <a:r>
              <a:rPr lang="en-US" sz="1800" dirty="0">
                <a:solidFill>
                  <a:srgbClr val="000000"/>
                </a:solidFill>
                <a:effectLst/>
                <a:latin typeface="Times New Roman" panose="02020603050405020304" pitchFamily="18" charset="0"/>
                <a:ea typeface="Calibri" panose="020F0502020204030204" pitchFamily="34" charset="0"/>
              </a:rPr>
              <a:t/>
            </a:r>
            <a:br>
              <a:rPr lang="en-US" sz="1800" dirty="0">
                <a:solidFill>
                  <a:srgbClr val="000000"/>
                </a:solidFill>
                <a:effectLst/>
                <a:latin typeface="Times New Roman" panose="02020603050405020304" pitchFamily="18" charset="0"/>
                <a:ea typeface="Calibri" panose="020F0502020204030204" pitchFamily="34" charset="0"/>
              </a:rPr>
            </a:br>
            <a:endParaRPr lang="en-US" dirty="0"/>
          </a:p>
        </p:txBody>
      </p:sp>
      <p:graphicFrame>
        <p:nvGraphicFramePr>
          <p:cNvPr id="6" name="Content Placeholder 5">
            <a:extLst>
              <a:ext uri="{FF2B5EF4-FFF2-40B4-BE49-F238E27FC236}">
                <a16:creationId xmlns="" xmlns:a16="http://schemas.microsoft.com/office/drawing/2014/main" id="{D5F57505-ABFB-4C6D-83DB-31C282C4FBF6}"/>
              </a:ext>
            </a:extLst>
          </p:cNvPr>
          <p:cNvGraphicFramePr>
            <a:graphicFrameLocks noGrp="1"/>
          </p:cNvGraphicFramePr>
          <p:nvPr>
            <p:ph idx="1"/>
            <p:extLst>
              <p:ext uri="{D42A27DB-BD31-4B8C-83A1-F6EECF244321}">
                <p14:modId xmlns:p14="http://schemas.microsoft.com/office/powerpoint/2010/main" val="380887816"/>
              </p:ext>
            </p:extLst>
          </p:nvPr>
        </p:nvGraphicFramePr>
        <p:xfrm>
          <a:off x="290091" y="757092"/>
          <a:ext cx="8563820" cy="5725031"/>
        </p:xfrm>
        <a:graphic>
          <a:graphicData uri="http://schemas.openxmlformats.org/drawingml/2006/table">
            <a:tbl>
              <a:tblPr firstRow="1" firstCol="1" bandRow="1">
                <a:tableStyleId>{5A111915-BE36-4E01-A7E5-04B1672EAD32}</a:tableStyleId>
              </a:tblPr>
              <a:tblGrid>
                <a:gridCol w="1964528">
                  <a:extLst>
                    <a:ext uri="{9D8B030D-6E8A-4147-A177-3AD203B41FA5}">
                      <a16:colId xmlns="" xmlns:a16="http://schemas.microsoft.com/office/drawing/2014/main" val="479898332"/>
                    </a:ext>
                  </a:extLst>
                </a:gridCol>
                <a:gridCol w="3255503">
                  <a:extLst>
                    <a:ext uri="{9D8B030D-6E8A-4147-A177-3AD203B41FA5}">
                      <a16:colId xmlns="" xmlns:a16="http://schemas.microsoft.com/office/drawing/2014/main" val="2750647040"/>
                    </a:ext>
                  </a:extLst>
                </a:gridCol>
                <a:gridCol w="3343789">
                  <a:extLst>
                    <a:ext uri="{9D8B030D-6E8A-4147-A177-3AD203B41FA5}">
                      <a16:colId xmlns="" xmlns:a16="http://schemas.microsoft.com/office/drawing/2014/main" val="282953756"/>
                    </a:ext>
                  </a:extLst>
                </a:gridCol>
              </a:tblGrid>
              <a:tr h="200037">
                <a:tc>
                  <a:txBody>
                    <a:bodyPr/>
                    <a:lstStyle/>
                    <a:p>
                      <a:pPr marL="0" marR="0">
                        <a:spcBef>
                          <a:spcPts val="0"/>
                        </a:spcBef>
                        <a:spcAft>
                          <a:spcPts val="0"/>
                        </a:spcAft>
                      </a:pPr>
                      <a:r>
                        <a:rPr lang="en-US" sz="1100" b="1" dirty="0">
                          <a:effectLst/>
                        </a:rPr>
                        <a:t>BORROWER</a:t>
                      </a:r>
                      <a:endPar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a:spcBef>
                          <a:spcPts val="0"/>
                        </a:spcBef>
                        <a:spcAft>
                          <a:spcPts val="0"/>
                        </a:spcAft>
                      </a:pPr>
                      <a:r>
                        <a:rPr lang="en-US" sz="1100" b="1">
                          <a:effectLst/>
                        </a:rPr>
                        <a:t>LENDER</a:t>
                      </a:r>
                      <a:endPar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a:spcBef>
                          <a:spcPts val="0"/>
                        </a:spcBef>
                        <a:spcAft>
                          <a:spcPts val="0"/>
                        </a:spcAft>
                      </a:pPr>
                      <a:r>
                        <a:rPr lang="en-US" sz="1100" b="1" dirty="0">
                          <a:effectLst/>
                        </a:rPr>
                        <a:t>SBA</a:t>
                      </a:r>
                      <a:endPar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extLst>
                  <a:ext uri="{0D108BD9-81ED-4DB2-BD59-A6C34878D82A}">
                    <a16:rowId xmlns="" xmlns:a16="http://schemas.microsoft.com/office/drawing/2014/main" val="2196755248"/>
                  </a:ext>
                </a:extLst>
              </a:tr>
              <a:tr h="265337">
                <a:tc>
                  <a:txBody>
                    <a:bodyPr/>
                    <a:lstStyle/>
                    <a:p>
                      <a:pPr marL="0" marR="0" lvl="0" indent="0">
                        <a:spcBef>
                          <a:spcPts val="0"/>
                        </a:spcBef>
                        <a:spcAft>
                          <a:spcPts val="0"/>
                        </a:spcAft>
                        <a:buFont typeface="+mj-lt"/>
                        <a:buNone/>
                      </a:pPr>
                      <a:r>
                        <a:rPr lang="en-US" sz="1100" b="1" dirty="0">
                          <a:solidFill>
                            <a:schemeClr val="accent5"/>
                          </a:solidFill>
                          <a:effectLst/>
                        </a:rPr>
                        <a:t>1. </a:t>
                      </a:r>
                      <a:r>
                        <a:rPr lang="en-US" sz="1100" b="0" dirty="0">
                          <a:effectLst/>
                        </a:rPr>
                        <a:t>Complete and submit the </a:t>
                      </a:r>
                      <a:r>
                        <a:rPr lang="en-US" sz="1100" b="1" dirty="0">
                          <a:solidFill>
                            <a:srgbClr val="007EB4"/>
                          </a:solidFill>
                          <a:effectLst/>
                        </a:rPr>
                        <a:t>Loan Forgiveness Application (SBA Form 3508, 3508EZ,</a:t>
                      </a:r>
                      <a:r>
                        <a:rPr lang="en-US" sz="1100" b="1" dirty="0">
                          <a:effectLst/>
                        </a:rPr>
                        <a:t> </a:t>
                      </a:r>
                      <a:r>
                        <a:rPr lang="en-US" sz="1100" b="0" dirty="0">
                          <a:effectLst/>
                        </a:rPr>
                        <a:t>or lender equivalent) to its lender</a:t>
                      </a:r>
                      <a:endParaRPr lang="en-US" sz="11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lvl="0" indent="0">
                        <a:spcBef>
                          <a:spcPts val="0"/>
                        </a:spcBef>
                        <a:spcAft>
                          <a:spcPts val="0"/>
                        </a:spcAft>
                        <a:buFont typeface="+mj-lt"/>
                        <a:buNone/>
                      </a:pPr>
                      <a:r>
                        <a:rPr lang="en-US" sz="1100" b="1" dirty="0">
                          <a:solidFill>
                            <a:schemeClr val="accent5"/>
                          </a:solidFill>
                          <a:effectLst/>
                        </a:rPr>
                        <a:t>2. </a:t>
                      </a:r>
                      <a:r>
                        <a:rPr lang="en-US" sz="1100" dirty="0">
                          <a:effectLst/>
                        </a:rPr>
                        <a:t>Review the application and make a decision regarding loan forgiveness:</a:t>
                      </a:r>
                    </a:p>
                    <a:p>
                      <a:pPr marL="171450" lvl="0" indent="-171450">
                        <a:lnSpc>
                          <a:spcPct val="100000"/>
                        </a:lnSpc>
                        <a:buFont typeface="Arial" panose="020B0604020202020204" pitchFamily="34" charset="0"/>
                        <a:buChar char="•"/>
                      </a:pPr>
                      <a:r>
                        <a:rPr lang="en-US" sz="1000" dirty="0"/>
                        <a:t>Approval (in whole or in part)</a:t>
                      </a:r>
                    </a:p>
                    <a:p>
                      <a:pPr marL="171450" lvl="0" indent="-171450">
                        <a:lnSpc>
                          <a:spcPct val="100000"/>
                        </a:lnSpc>
                        <a:buFont typeface="Arial" panose="020B0604020202020204" pitchFamily="34" charset="0"/>
                        <a:buChar char="•"/>
                      </a:pPr>
                      <a:r>
                        <a:rPr lang="en-US" sz="1000" dirty="0"/>
                        <a:t>Denial</a:t>
                      </a:r>
                    </a:p>
                    <a:p>
                      <a:pPr marL="171450" lvl="0" indent="-171450">
                        <a:lnSpc>
                          <a:spcPct val="100000"/>
                        </a:lnSpc>
                        <a:buFont typeface="Arial" panose="020B0604020202020204" pitchFamily="34" charset="0"/>
                        <a:buChar char="•"/>
                      </a:pPr>
                      <a:r>
                        <a:rPr lang="en-US" sz="1000" dirty="0"/>
                        <a:t>Denial without prejudice (due to pending SBA review)</a:t>
                      </a:r>
                    </a:p>
                  </a:txBody>
                  <a:tcPr marL="29391" marR="29391" marT="0" marB="0"/>
                </a:tc>
                <a:tc>
                  <a:txBody>
                    <a:bodyPr/>
                    <a:lstStyle/>
                    <a:p>
                      <a:pPr marL="0" marR="0">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extLst>
                  <a:ext uri="{0D108BD9-81ED-4DB2-BD59-A6C34878D82A}">
                    <a16:rowId xmlns="" xmlns:a16="http://schemas.microsoft.com/office/drawing/2014/main" val="2115992571"/>
                  </a:ext>
                </a:extLst>
              </a:tr>
              <a:tr h="313509">
                <a:tc>
                  <a:txBody>
                    <a:bodyPr/>
                    <a:lstStyle/>
                    <a:p>
                      <a:pPr marL="0" marR="0">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lvl="0" indent="0">
                        <a:spcBef>
                          <a:spcPts val="0"/>
                        </a:spcBef>
                        <a:spcAft>
                          <a:spcPts val="0"/>
                        </a:spcAft>
                        <a:buFont typeface="+mj-lt"/>
                        <a:buNone/>
                      </a:pPr>
                      <a:r>
                        <a:rPr lang="en-US" sz="1100" b="1" kern="1200" dirty="0">
                          <a:solidFill>
                            <a:schemeClr val="accent5"/>
                          </a:solidFill>
                          <a:effectLst/>
                          <a:latin typeface="+mn-lt"/>
                          <a:ea typeface="+mn-ea"/>
                          <a:cs typeface="+mn-cs"/>
                        </a:rPr>
                        <a:t>3.</a:t>
                      </a:r>
                      <a:r>
                        <a:rPr lang="en-US" sz="1100" dirty="0">
                          <a:effectLst/>
                        </a:rPr>
                        <a:t> </a:t>
                      </a:r>
                      <a:r>
                        <a:rPr lang="en-US" sz="1100" b="1" dirty="0">
                          <a:solidFill>
                            <a:srgbClr val="007EB4"/>
                          </a:solidFill>
                          <a:effectLst/>
                        </a:rPr>
                        <a:t>Has 60 days from receipt of a complete application to issue a decision to SBA.</a:t>
                      </a:r>
                      <a:endParaRPr lang="en-US" sz="1100" b="1" dirty="0">
                        <a:solidFill>
                          <a:srgbClr val="007EB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a:spcBef>
                          <a:spcPts val="0"/>
                        </a:spcBef>
                        <a:spcAft>
                          <a:spcPts val="0"/>
                        </a:spcAft>
                      </a:pPr>
                      <a:r>
                        <a:rPr lang="en-US" sz="1100" dirty="0">
                          <a:effectLst/>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extLst>
                  <a:ext uri="{0D108BD9-81ED-4DB2-BD59-A6C34878D82A}">
                    <a16:rowId xmlns="" xmlns:a16="http://schemas.microsoft.com/office/drawing/2014/main" val="842327985"/>
                  </a:ext>
                </a:extLst>
              </a:tr>
              <a:tr h="852081">
                <a:tc>
                  <a:txBody>
                    <a:bodyPr/>
                    <a:lstStyle/>
                    <a:p>
                      <a:pPr marL="0" marR="0">
                        <a:spcBef>
                          <a:spcPts val="0"/>
                        </a:spcBef>
                        <a:spcAft>
                          <a:spcPts val="0"/>
                        </a:spcAft>
                      </a:pPr>
                      <a:r>
                        <a:rPr lang="en-US" sz="1100" dirty="0">
                          <a:effectLst/>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lvl="0" indent="0">
                        <a:spcBef>
                          <a:spcPts val="0"/>
                        </a:spcBef>
                        <a:spcAft>
                          <a:spcPts val="0"/>
                        </a:spcAft>
                        <a:buFont typeface="+mj-lt"/>
                        <a:buNone/>
                      </a:pPr>
                      <a:r>
                        <a:rPr lang="en-US" sz="1100" b="1" dirty="0">
                          <a:solidFill>
                            <a:schemeClr val="accent5"/>
                          </a:solidFill>
                          <a:effectLst/>
                        </a:rPr>
                        <a:t>4.</a:t>
                      </a:r>
                      <a:r>
                        <a:rPr lang="en-US" sz="1100" dirty="0">
                          <a:effectLst/>
                        </a:rPr>
                        <a:t> If lender determines that the borrower is entitled to forgiveness of some or all of the amount applied for, the lender must request payment from SBA at the time the lender issues its decision to SBA.</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lvl="0" indent="0">
                        <a:spcBef>
                          <a:spcPts val="0"/>
                        </a:spcBef>
                        <a:spcAft>
                          <a:spcPts val="0"/>
                        </a:spcAft>
                        <a:buFont typeface="+mj-lt"/>
                        <a:buNone/>
                      </a:pPr>
                      <a:r>
                        <a:rPr lang="en-US" sz="1100" b="1" kern="1200" dirty="0">
                          <a:solidFill>
                            <a:schemeClr val="accent5"/>
                          </a:solidFill>
                          <a:effectLst/>
                          <a:latin typeface="+mn-lt"/>
                          <a:ea typeface="+mn-ea"/>
                          <a:cs typeface="+mn-cs"/>
                        </a:rPr>
                        <a:t>5.</a:t>
                      </a:r>
                      <a:r>
                        <a:rPr lang="en-US" sz="1100" dirty="0">
                          <a:effectLst/>
                        </a:rPr>
                        <a:t> </a:t>
                      </a:r>
                      <a:r>
                        <a:rPr lang="en-US" sz="1100" b="1" dirty="0">
                          <a:solidFill>
                            <a:srgbClr val="007EB4"/>
                          </a:solidFill>
                          <a:effectLst/>
                        </a:rPr>
                        <a:t>SBA will</a:t>
                      </a:r>
                      <a:r>
                        <a:rPr lang="en-US" sz="1100" dirty="0">
                          <a:effectLst/>
                        </a:rPr>
                        <a:t>, subject to any SBA review of the loan or loan application, </a:t>
                      </a:r>
                      <a:r>
                        <a:rPr lang="en-US" sz="1100" b="1" dirty="0">
                          <a:solidFill>
                            <a:srgbClr val="007EB4"/>
                          </a:solidFill>
                          <a:effectLst/>
                        </a:rPr>
                        <a:t>remit the appropriate forgiveness amount to the lender</a:t>
                      </a:r>
                      <a:r>
                        <a:rPr lang="en-US" sz="1100" dirty="0">
                          <a:effectLst/>
                        </a:rPr>
                        <a:t>, plus any interest accrued through the date of payment, </a:t>
                      </a:r>
                      <a:r>
                        <a:rPr lang="en-US" sz="1100" b="1" dirty="0">
                          <a:solidFill>
                            <a:srgbClr val="007EB4"/>
                          </a:solidFill>
                          <a:effectLst/>
                        </a:rPr>
                        <a:t>not later than 90 days after the lender issues its decision to SBA.</a:t>
                      </a:r>
                      <a:endParaRPr lang="en-US" sz="1100" b="1" dirty="0">
                        <a:solidFill>
                          <a:srgbClr val="007EB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extLst>
                  <a:ext uri="{0D108BD9-81ED-4DB2-BD59-A6C34878D82A}">
                    <a16:rowId xmlns="" xmlns:a16="http://schemas.microsoft.com/office/drawing/2014/main" val="3215823890"/>
                  </a:ext>
                </a:extLst>
              </a:tr>
              <a:tr h="391886">
                <a:tc>
                  <a:txBody>
                    <a:bodyPr/>
                    <a:lstStyle/>
                    <a:p>
                      <a:pPr marL="0" marR="0">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lvl="0" indent="0">
                        <a:spcBef>
                          <a:spcPts val="0"/>
                        </a:spcBef>
                        <a:spcAft>
                          <a:spcPts val="0"/>
                        </a:spcAft>
                        <a:buFont typeface="+mj-lt"/>
                        <a:buNone/>
                      </a:pPr>
                      <a:r>
                        <a:rPr lang="en-US" sz="1100" b="1" kern="1200" dirty="0">
                          <a:solidFill>
                            <a:schemeClr val="accent5"/>
                          </a:solidFill>
                          <a:effectLst/>
                          <a:latin typeface="+mn-lt"/>
                          <a:ea typeface="+mn-ea"/>
                          <a:cs typeface="+mn-cs"/>
                        </a:rPr>
                        <a:t>6. </a:t>
                      </a:r>
                      <a:r>
                        <a:rPr lang="en-US" sz="1100" dirty="0">
                          <a:effectLst/>
                        </a:rPr>
                        <a:t>If applicable, </a:t>
                      </a:r>
                      <a:r>
                        <a:rPr lang="en-US" sz="1100" b="1" dirty="0">
                          <a:solidFill>
                            <a:srgbClr val="007EB4"/>
                          </a:solidFill>
                          <a:effectLst/>
                        </a:rPr>
                        <a:t>SBA will deduct EIDL Advance Amounts from the forgiveness amount</a:t>
                      </a:r>
                      <a:r>
                        <a:rPr lang="en-US" sz="1100" dirty="0">
                          <a:solidFill>
                            <a:srgbClr val="007EB4"/>
                          </a:solidFill>
                          <a:effectLst/>
                        </a:rPr>
                        <a:t> </a:t>
                      </a:r>
                      <a:r>
                        <a:rPr lang="en-US" sz="1100" dirty="0">
                          <a:effectLst/>
                        </a:rPr>
                        <a:t>remitted to the Lender.</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extLst>
                  <a:ext uri="{0D108BD9-81ED-4DB2-BD59-A6C34878D82A}">
                    <a16:rowId xmlns="" xmlns:a16="http://schemas.microsoft.com/office/drawing/2014/main" val="3359037012"/>
                  </a:ext>
                </a:extLst>
              </a:tr>
              <a:tr h="470264">
                <a:tc>
                  <a:txBody>
                    <a:bodyPr/>
                    <a:lstStyle/>
                    <a:p>
                      <a:pPr marL="0" marR="0">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a:spcBef>
                          <a:spcPts val="0"/>
                        </a:spcBef>
                        <a:spcAft>
                          <a:spcPts val="0"/>
                        </a:spcAft>
                      </a:pPr>
                      <a:r>
                        <a:rPr lang="en-US" sz="1100" dirty="0">
                          <a:effectLst/>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lvl="0" indent="0">
                        <a:spcBef>
                          <a:spcPts val="0"/>
                        </a:spcBef>
                        <a:spcAft>
                          <a:spcPts val="0"/>
                        </a:spcAft>
                        <a:buFont typeface="+mj-lt"/>
                        <a:buNone/>
                      </a:pPr>
                      <a:r>
                        <a:rPr lang="en-US" sz="1100" b="1" dirty="0">
                          <a:solidFill>
                            <a:schemeClr val="accent5"/>
                          </a:solidFill>
                          <a:effectLst/>
                        </a:rPr>
                        <a:t>7.</a:t>
                      </a:r>
                      <a:r>
                        <a:rPr lang="en-US" sz="1100" dirty="0">
                          <a:effectLst/>
                        </a:rPr>
                        <a:t> If SBA determines that the borrower was ineligible for the PPP loan, the loan will not be eligible for loan forgiveness.</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extLst>
                  <a:ext uri="{0D108BD9-81ED-4DB2-BD59-A6C34878D82A}">
                    <a16:rowId xmlns="" xmlns:a16="http://schemas.microsoft.com/office/drawing/2014/main" val="464220962"/>
                  </a:ext>
                </a:extLst>
              </a:tr>
              <a:tr h="391886">
                <a:tc>
                  <a:txBody>
                    <a:bodyPr/>
                    <a:lstStyle/>
                    <a:p>
                      <a:pPr marL="0" marR="0">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lvl="0" indent="0">
                        <a:spcBef>
                          <a:spcPts val="0"/>
                        </a:spcBef>
                        <a:spcAft>
                          <a:spcPts val="0"/>
                        </a:spcAft>
                        <a:buFont typeface="+mj-lt"/>
                        <a:buNone/>
                      </a:pPr>
                      <a:r>
                        <a:rPr lang="en-US" sz="1100" b="1" dirty="0">
                          <a:solidFill>
                            <a:schemeClr val="accent5"/>
                          </a:solidFill>
                          <a:effectLst/>
                        </a:rPr>
                        <a:t>8. </a:t>
                      </a:r>
                      <a:r>
                        <a:rPr lang="en-US" sz="1100" dirty="0">
                          <a:effectLst/>
                        </a:rPr>
                        <a:t>The lender is responsible for notifying the borrower of the forgiveness amount.</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457200" marR="0">
                        <a:spcBef>
                          <a:spcPts val="0"/>
                        </a:spcBef>
                        <a:spcAft>
                          <a:spcPts val="0"/>
                        </a:spcAft>
                      </a:pPr>
                      <a:r>
                        <a:rPr lang="en-US" sz="1100" dirty="0">
                          <a:effectLst/>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extLst>
                  <a:ext uri="{0D108BD9-81ED-4DB2-BD59-A6C34878D82A}">
                    <a16:rowId xmlns="" xmlns:a16="http://schemas.microsoft.com/office/drawing/2014/main" val="1625963328"/>
                  </a:ext>
                </a:extLst>
              </a:tr>
              <a:tr h="898044">
                <a:tc>
                  <a:txBody>
                    <a:bodyPr/>
                    <a:lstStyle/>
                    <a:p>
                      <a:pPr marL="457200" marR="0">
                        <a:spcBef>
                          <a:spcPts val="0"/>
                        </a:spcBef>
                        <a:spcAft>
                          <a:spcPts val="0"/>
                        </a:spcAft>
                      </a:pPr>
                      <a:r>
                        <a:rPr lang="en-US" sz="1100" dirty="0">
                          <a:effectLst/>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indent="0">
                        <a:buFont typeface="Arial" panose="020B0604020202020204" pitchFamily="34" charset="0"/>
                        <a:buNone/>
                      </a:pPr>
                      <a:r>
                        <a:rPr lang="en-US" sz="1100" b="1" dirty="0">
                          <a:solidFill>
                            <a:schemeClr val="accent5"/>
                          </a:solidFill>
                          <a:effectLst/>
                        </a:rPr>
                        <a:t>9. </a:t>
                      </a:r>
                      <a:r>
                        <a:rPr lang="en-US" sz="1100" b="1" dirty="0">
                          <a:solidFill>
                            <a:srgbClr val="007EB4"/>
                          </a:solidFill>
                          <a:effectLst/>
                        </a:rPr>
                        <a:t>The lender is responsible for notifying the borrower </a:t>
                      </a:r>
                    </a:p>
                    <a:p>
                      <a:pPr marL="171450" indent="-171450">
                        <a:buFont typeface="Arial" panose="020B0604020202020204" pitchFamily="34" charset="0"/>
                        <a:buChar char="•"/>
                      </a:pPr>
                      <a:r>
                        <a:rPr lang="en-US" sz="1100" dirty="0"/>
                        <a:t>Of forgiveness amount paid by SBA</a:t>
                      </a:r>
                    </a:p>
                    <a:p>
                      <a:pPr marL="171450" indent="-171450">
                        <a:buFont typeface="Arial" panose="020B0604020202020204" pitchFamily="34" charset="0"/>
                        <a:buChar char="•"/>
                      </a:pPr>
                      <a:r>
                        <a:rPr lang="en-US" sz="1100" dirty="0"/>
                        <a:t>If Lender or SBA reduces forgiveness</a:t>
                      </a:r>
                    </a:p>
                    <a:p>
                      <a:pPr marL="171450" indent="-171450">
                        <a:buFont typeface="Arial" panose="020B0604020202020204" pitchFamily="34" charset="0"/>
                        <a:buChar char="•"/>
                      </a:pPr>
                      <a:r>
                        <a:rPr lang="en-US" sz="1100" dirty="0"/>
                        <a:t>If Lender or SBA denies application</a:t>
                      </a:r>
                    </a:p>
                    <a:p>
                      <a:pPr marL="171450" indent="-171450">
                        <a:buFont typeface="Arial" panose="020B0604020202020204" pitchFamily="34" charset="0"/>
                        <a:buChar char="•"/>
                      </a:pPr>
                      <a:r>
                        <a:rPr lang="en-US" sz="1100" dirty="0"/>
                        <a:t>If applicable: Remaining balance due &amp; first payment due date</a:t>
                      </a:r>
                    </a:p>
                  </a:txBody>
                  <a:tcPr marL="29391" marR="29391" marT="0" marB="0"/>
                </a:tc>
                <a:tc>
                  <a:txBody>
                    <a:bodyPr/>
                    <a:lstStyle/>
                    <a:p>
                      <a:pPr marL="457200" marR="0">
                        <a:spcBef>
                          <a:spcPts val="0"/>
                        </a:spcBef>
                        <a:spcAft>
                          <a:spcPts val="0"/>
                        </a:spcAft>
                      </a:pPr>
                      <a:r>
                        <a:rPr lang="en-US" sz="1100" dirty="0">
                          <a:effectLst/>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extLst>
                  <a:ext uri="{0D108BD9-81ED-4DB2-BD59-A6C34878D82A}">
                    <a16:rowId xmlns="" xmlns:a16="http://schemas.microsoft.com/office/drawing/2014/main" val="1157620893"/>
                  </a:ext>
                </a:extLst>
              </a:tr>
              <a:tr h="1252621">
                <a:tc>
                  <a:txBody>
                    <a:bodyPr/>
                    <a:lstStyle/>
                    <a:p>
                      <a:pPr marL="0" marR="0" lvl="0" indent="0">
                        <a:spcBef>
                          <a:spcPts val="0"/>
                        </a:spcBef>
                        <a:spcAft>
                          <a:spcPts val="0"/>
                        </a:spcAft>
                        <a:buFont typeface="+mj-lt"/>
                        <a:buNone/>
                      </a:pPr>
                      <a:r>
                        <a:rPr lang="en-US" sz="1100" b="1" dirty="0">
                          <a:solidFill>
                            <a:schemeClr val="accent5"/>
                          </a:solidFill>
                          <a:effectLst/>
                        </a:rPr>
                        <a:t>10. </a:t>
                      </a:r>
                      <a:r>
                        <a:rPr lang="en-US" sz="1100" b="0" dirty="0">
                          <a:effectLst/>
                        </a:rPr>
                        <a:t>If only a portion of the loan is forgiven, or if the forgiveness request is denied, </a:t>
                      </a:r>
                      <a:r>
                        <a:rPr lang="en-US" sz="1100" b="1" dirty="0">
                          <a:solidFill>
                            <a:srgbClr val="007EB4"/>
                          </a:solidFill>
                          <a:effectLst/>
                        </a:rPr>
                        <a:t>any remaining balance due on the loan must be repaid by the borrower on or before the maturity date of the loan.</a:t>
                      </a:r>
                      <a:endParaRPr lang="en-US" sz="1100" b="1" dirty="0">
                        <a:solidFill>
                          <a:srgbClr val="007EB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0" marR="0" lvl="0" indent="0">
                        <a:lnSpc>
                          <a:spcPct val="107000"/>
                        </a:lnSpc>
                        <a:spcBef>
                          <a:spcPts val="0"/>
                        </a:spcBef>
                        <a:spcAft>
                          <a:spcPts val="0"/>
                        </a:spcAft>
                        <a:buFont typeface="+mj-lt"/>
                        <a:buNone/>
                      </a:pPr>
                      <a:r>
                        <a:rPr lang="en-US" sz="1100" b="1" dirty="0">
                          <a:solidFill>
                            <a:schemeClr val="accent5"/>
                          </a:solidFill>
                          <a:effectLst/>
                        </a:rPr>
                        <a:t>11. </a:t>
                      </a:r>
                      <a:r>
                        <a:rPr lang="en-US" sz="1100" dirty="0">
                          <a:effectLst/>
                        </a:rPr>
                        <a:t>If SBA determines that the full amount of the loan is eligible for forgiveness and remits the full amount of the loan to the lender, the lender must mark the PPP loan note as “paid in full”.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tc>
                  <a:txBody>
                    <a:bodyPr/>
                    <a:lstStyle/>
                    <a:p>
                      <a:pPr marL="457200" marR="0">
                        <a:spcBef>
                          <a:spcPts val="0"/>
                        </a:spcBef>
                        <a:spcAft>
                          <a:spcPts val="0"/>
                        </a:spcAft>
                      </a:pPr>
                      <a:r>
                        <a:rPr lang="en-US" sz="1100" dirty="0">
                          <a:effectLst/>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91" marR="29391" marT="0" marB="0"/>
                </a:tc>
                <a:extLst>
                  <a:ext uri="{0D108BD9-81ED-4DB2-BD59-A6C34878D82A}">
                    <a16:rowId xmlns="" xmlns:a16="http://schemas.microsoft.com/office/drawing/2014/main" val="3287655612"/>
                  </a:ext>
                </a:extLst>
              </a:tr>
            </a:tbl>
          </a:graphicData>
        </a:graphic>
      </p:graphicFrame>
      <p:sp>
        <p:nvSpPr>
          <p:cNvPr id="4" name="Slide Number Placeholder 3">
            <a:extLst>
              <a:ext uri="{FF2B5EF4-FFF2-40B4-BE49-F238E27FC236}">
                <a16:creationId xmlns="" xmlns:a16="http://schemas.microsoft.com/office/drawing/2014/main" id="{0E24084F-C756-41A2-9A68-D0A4D0F33872}"/>
              </a:ext>
            </a:extLst>
          </p:cNvPr>
          <p:cNvSpPr>
            <a:spLocks noGrp="1"/>
          </p:cNvSpPr>
          <p:nvPr>
            <p:ph type="sldNum" sz="quarter" idx="12"/>
          </p:nvPr>
        </p:nvSpPr>
        <p:spPr/>
        <p:txBody>
          <a:bodyPr/>
          <a:lstStyle/>
          <a:p>
            <a:fld id="{B1AB44B9-F1EC-4F4B-88D4-413245C9CD3E}" type="slidenum">
              <a:rPr lang="en-US" smtClean="0"/>
              <a:t>8</a:t>
            </a:fld>
            <a:endParaRPr lang="en-US" dirty="0"/>
          </a:p>
        </p:txBody>
      </p:sp>
    </p:spTree>
    <p:extLst>
      <p:ext uri="{BB962C8B-B14F-4D97-AF65-F5344CB8AC3E}">
        <p14:creationId xmlns:p14="http://schemas.microsoft.com/office/powerpoint/2010/main" val="202295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6D964-6BF9-4E98-9FEE-5D35F5CDF700}"/>
              </a:ext>
            </a:extLst>
          </p:cNvPr>
          <p:cNvSpPr>
            <a:spLocks noGrp="1"/>
          </p:cNvSpPr>
          <p:nvPr>
            <p:ph type="title"/>
          </p:nvPr>
        </p:nvSpPr>
        <p:spPr>
          <a:xfrm>
            <a:off x="628650" y="368608"/>
            <a:ext cx="7886700" cy="952192"/>
          </a:xfrm>
        </p:spPr>
        <p:txBody>
          <a:bodyPr>
            <a:normAutofit fontScale="90000"/>
          </a:bodyPr>
          <a:lstStyle/>
          <a:p>
            <a:r>
              <a:rPr lang="en-US" dirty="0"/>
              <a:t>Applying for PPP Loan Forgiveness</a:t>
            </a:r>
            <a:br>
              <a:rPr lang="en-US" dirty="0"/>
            </a:br>
            <a:r>
              <a:rPr lang="en-US" sz="2200" dirty="0">
                <a:hlinkClick r:id="rId3"/>
              </a:rPr>
              <a:t>www.sba.gov/ppp</a:t>
            </a:r>
            <a:r>
              <a:rPr lang="en-US" sz="2200" dirty="0"/>
              <a:t> </a:t>
            </a:r>
            <a:r>
              <a:rPr lang="en-US" sz="2200" b="0" dirty="0">
                <a:solidFill>
                  <a:schemeClr val="bg2"/>
                </a:solidFill>
              </a:rPr>
              <a:t>under Loan Details and Forgiveness</a:t>
            </a:r>
            <a:r>
              <a:rPr lang="en-US" b="0" dirty="0">
                <a:solidFill>
                  <a:schemeClr val="bg2"/>
                </a:solidFill>
              </a:rPr>
              <a:t/>
            </a:r>
            <a:br>
              <a:rPr lang="en-US" b="0" dirty="0">
                <a:solidFill>
                  <a:schemeClr val="bg2"/>
                </a:solidFill>
              </a:rPr>
            </a:b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54E7E4DD-26E2-41FD-9913-EBBBA84A9A9F}"/>
              </a:ext>
            </a:extLst>
          </p:cNvPr>
          <p:cNvSpPr>
            <a:spLocks noGrp="1"/>
          </p:cNvSpPr>
          <p:nvPr>
            <p:ph idx="1"/>
          </p:nvPr>
        </p:nvSpPr>
        <p:spPr>
          <a:xfrm>
            <a:off x="527222" y="1610289"/>
            <a:ext cx="7784756" cy="4688911"/>
          </a:xfrm>
        </p:spPr>
        <p:txBody>
          <a:bodyPr>
            <a:noAutofit/>
          </a:bodyPr>
          <a:lstStyle/>
          <a:p>
            <a:pPr marL="0" indent="0">
              <a:lnSpc>
                <a:spcPct val="100000"/>
              </a:lnSpc>
              <a:spcAft>
                <a:spcPts val="450"/>
              </a:spcAft>
              <a:buNone/>
            </a:pPr>
            <a:r>
              <a:rPr lang="en-US" b="1" i="1" dirty="0"/>
              <a:t>Question: </a:t>
            </a:r>
            <a:r>
              <a:rPr lang="en-US" sz="1800" dirty="0"/>
              <a:t>What form is to be used for PPP Forgiveness Application?</a:t>
            </a:r>
          </a:p>
          <a:p>
            <a:pPr marL="0" indent="0">
              <a:lnSpc>
                <a:spcPct val="100000"/>
              </a:lnSpc>
              <a:spcAft>
                <a:spcPts val="450"/>
              </a:spcAft>
              <a:buNone/>
            </a:pPr>
            <a:r>
              <a:rPr lang="en-US" b="1" i="1" dirty="0"/>
              <a:t>Answer: </a:t>
            </a:r>
            <a:r>
              <a:rPr lang="en-US" sz="1800" dirty="0"/>
              <a:t>Revised Loan Forgiveness Application Form 3508</a:t>
            </a:r>
            <a:endParaRPr lang="en-US" b="1" i="1" dirty="0"/>
          </a:p>
          <a:p>
            <a:pPr marL="0" indent="0">
              <a:lnSpc>
                <a:spcPct val="100000"/>
              </a:lnSpc>
              <a:spcAft>
                <a:spcPts val="450"/>
              </a:spcAft>
              <a:buNone/>
            </a:pPr>
            <a:r>
              <a:rPr lang="en-US" b="1" i="1" dirty="0"/>
              <a:t>Question</a:t>
            </a:r>
            <a:r>
              <a:rPr lang="en-US" dirty="0"/>
              <a:t>:  </a:t>
            </a:r>
            <a:r>
              <a:rPr lang="en-US" sz="1800" dirty="0"/>
              <a:t>Who can use the SBA Form 3508</a:t>
            </a:r>
            <a:r>
              <a:rPr lang="en-US" sz="1800" b="1" dirty="0"/>
              <a:t>EZ</a:t>
            </a:r>
            <a:r>
              <a:rPr lang="en-US" sz="1800" dirty="0"/>
              <a:t> forgiveness application?</a:t>
            </a:r>
          </a:p>
          <a:p>
            <a:pPr marL="0" indent="0">
              <a:spcAft>
                <a:spcPts val="450"/>
              </a:spcAft>
              <a:buNone/>
            </a:pPr>
            <a:r>
              <a:rPr lang="en-US" b="1" i="1" dirty="0"/>
              <a:t>Answer</a:t>
            </a:r>
            <a:r>
              <a:rPr lang="en-US" dirty="0"/>
              <a:t>: </a:t>
            </a:r>
            <a:r>
              <a:rPr lang="en-US" sz="1500" dirty="0"/>
              <a:t>(Form 3508EZ instructions, page 1)</a:t>
            </a:r>
          </a:p>
          <a:p>
            <a:pPr marL="342900" indent="-342900">
              <a:spcAft>
                <a:spcPts val="450"/>
              </a:spcAft>
              <a:buFont typeface="+mj-lt"/>
              <a:buAutoNum type="arabicParenR"/>
            </a:pPr>
            <a:r>
              <a:rPr lang="en-US" sz="1800" dirty="0"/>
              <a:t>Self-employed borrower with no employees that did not include any salaries in the calculation of their average monthly payroll (when determining their eligible loan amount); or</a:t>
            </a:r>
          </a:p>
          <a:p>
            <a:pPr marL="342900" indent="-342900">
              <a:spcAft>
                <a:spcPts val="450"/>
              </a:spcAft>
              <a:buFont typeface="+mj-lt"/>
              <a:buAutoNum type="arabicParenR"/>
            </a:pPr>
            <a:r>
              <a:rPr lang="en-US" sz="1800" dirty="0"/>
              <a:t>Borrower didn’t reduce wages by more than 25% </a:t>
            </a:r>
            <a:r>
              <a:rPr lang="en-US" sz="1800" b="1" i="1" u="sng" dirty="0"/>
              <a:t>and</a:t>
            </a:r>
            <a:r>
              <a:rPr lang="en-US" sz="1800" dirty="0"/>
              <a:t> didn’t reduce number of employees or average paid hours of employees (or wasn’t able to rehire/hire similarly qualified employees); or</a:t>
            </a:r>
          </a:p>
          <a:p>
            <a:pPr marL="342900" indent="-342900">
              <a:spcAft>
                <a:spcPts val="450"/>
              </a:spcAft>
              <a:buFont typeface="+mj-lt"/>
              <a:buAutoNum type="arabicParenR"/>
            </a:pPr>
            <a:r>
              <a:rPr lang="en-US" sz="1800" dirty="0"/>
              <a:t>Borrower didn’t reduce wages by more than 25% </a:t>
            </a:r>
            <a:r>
              <a:rPr lang="en-US" sz="1800" b="1" i="1" u="sng" dirty="0"/>
              <a:t>and</a:t>
            </a:r>
            <a:r>
              <a:rPr lang="en-US" sz="1800" dirty="0"/>
              <a:t> was unable to operate at the same level of activity due to government restrictions</a:t>
            </a:r>
          </a:p>
        </p:txBody>
      </p:sp>
      <p:sp>
        <p:nvSpPr>
          <p:cNvPr id="4" name="Slide Number Placeholder 3">
            <a:extLst>
              <a:ext uri="{FF2B5EF4-FFF2-40B4-BE49-F238E27FC236}">
                <a16:creationId xmlns=""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9</a:t>
            </a:fld>
            <a:endParaRPr lang="en-US"/>
          </a:p>
        </p:txBody>
      </p:sp>
      <p:pic>
        <p:nvPicPr>
          <p:cNvPr id="6" name="Picture 5">
            <a:extLst>
              <a:ext uri="{FF2B5EF4-FFF2-40B4-BE49-F238E27FC236}">
                <a16:creationId xmlns="" xmlns:a16="http://schemas.microsoft.com/office/drawing/2014/main" id="{5F39132F-79E0-498B-8A83-5FDCCF94D80E}"/>
              </a:ext>
            </a:extLst>
          </p:cNvPr>
          <p:cNvPicPr>
            <a:picLocks noChangeAspect="1"/>
          </p:cNvPicPr>
          <p:nvPr/>
        </p:nvPicPr>
        <p:blipFill>
          <a:blip r:embed="rId4"/>
          <a:stretch>
            <a:fillRect/>
          </a:stretch>
        </p:blipFill>
        <p:spPr>
          <a:xfrm>
            <a:off x="7329122" y="1095749"/>
            <a:ext cx="1448588" cy="1456913"/>
          </a:xfrm>
          <a:prstGeom prst="rect">
            <a:avLst/>
          </a:prstGeom>
        </p:spPr>
      </p:pic>
    </p:spTree>
    <p:extLst>
      <p:ext uri="{BB962C8B-B14F-4D97-AF65-F5344CB8AC3E}">
        <p14:creationId xmlns:p14="http://schemas.microsoft.com/office/powerpoint/2010/main" val="2349451658"/>
      </p:ext>
    </p:extLst>
  </p:cSld>
  <p:clrMapOvr>
    <a:masterClrMapping/>
  </p:clrMapOvr>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_Template_Powerpoint_Oct_2019_16x9" id="{DE687246-E966-8143-B958-75E3EBC524B3}" vid="{032CF390-93C0-864B-B7AC-799C41833A14}"/>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1_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E82549C51FD74D865B91E3E2ACBFAA" ma:contentTypeVersion="11" ma:contentTypeDescription="Create a new document." ma:contentTypeScope="" ma:versionID="739a461f42e51d8c6c3110f2998c4a93">
  <xsd:schema xmlns:xsd="http://www.w3.org/2001/XMLSchema" xmlns:xs="http://www.w3.org/2001/XMLSchema" xmlns:p="http://schemas.microsoft.com/office/2006/metadata/properties" xmlns:ns3="e948c867-0b53-4048-9091-db609b8d2b34" xmlns:ns4="7ff5ce1e-465b-4821-b94d-763dc4dd4f98" targetNamespace="http://schemas.microsoft.com/office/2006/metadata/properties" ma:root="true" ma:fieldsID="46363679162674ec6a8baa57c4dc5f20" ns3:_="" ns4:_="">
    <xsd:import namespace="e948c867-0b53-4048-9091-db609b8d2b34"/>
    <xsd:import namespace="7ff5ce1e-465b-4821-b94d-763dc4dd4f9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8c867-0b53-4048-9091-db609b8d2b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f5ce1e-465b-4821-b94d-763dc4dd4f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B00DA0-421A-45B4-B627-A11A61619807}">
  <ds:schemaRefs>
    <ds:schemaRef ds:uri="http://schemas.microsoft.com/office/2006/documentManagement/types"/>
    <ds:schemaRef ds:uri="7ff5ce1e-465b-4821-b94d-763dc4dd4f98"/>
    <ds:schemaRef ds:uri="http://schemas.openxmlformats.org/package/2006/metadata/core-properties"/>
    <ds:schemaRef ds:uri="http://purl.org/dc/terms/"/>
    <ds:schemaRef ds:uri="http://schemas.microsoft.com/office/2006/metadata/properties"/>
    <ds:schemaRef ds:uri="http://purl.org/dc/dcmitype/"/>
    <ds:schemaRef ds:uri="http://purl.org/dc/elements/1.1/"/>
    <ds:schemaRef ds:uri="http://schemas.microsoft.com/office/infopath/2007/PartnerControls"/>
    <ds:schemaRef ds:uri="e948c867-0b53-4048-9091-db609b8d2b34"/>
    <ds:schemaRef ds:uri="http://www.w3.org/XML/1998/namespace"/>
  </ds:schemaRefs>
</ds:datastoreItem>
</file>

<file path=customXml/itemProps2.xml><?xml version="1.0" encoding="utf-8"?>
<ds:datastoreItem xmlns:ds="http://schemas.openxmlformats.org/officeDocument/2006/customXml" ds:itemID="{A7630018-1C23-47DF-9655-DA88EED51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8c867-0b53-4048-9091-db609b8d2b34"/>
    <ds:schemaRef ds:uri="7ff5ce1e-465b-4821-b94d-763dc4dd4f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679C71-29D5-41E8-AD55-6F5D555EA3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TotalTime>
  <Words>1704</Words>
  <Application>Microsoft Office PowerPoint</Application>
  <PresentationFormat>On-screen Show (4:3)</PresentationFormat>
  <Paragraphs>282</Paragraphs>
  <Slides>22</Slides>
  <Notes>15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22</vt:i4>
      </vt:variant>
    </vt:vector>
  </HeadingPairs>
  <TitlesOfParts>
    <vt:vector size="39" baseType="lpstr">
      <vt:lpstr>Arial</vt:lpstr>
      <vt:lpstr>Calibri</vt:lpstr>
      <vt:lpstr>Calibri Light</vt:lpstr>
      <vt:lpstr>Calibri-Bold</vt:lpstr>
      <vt:lpstr>Century Gothic</vt:lpstr>
      <vt:lpstr>Corbel</vt:lpstr>
      <vt:lpstr>Franklin Gothic Book</vt:lpstr>
      <vt:lpstr>Roboto Bk</vt:lpstr>
      <vt:lpstr>Roboto Th</vt:lpstr>
      <vt:lpstr>Source Sans Pro</vt:lpstr>
      <vt:lpstr>Times New Roman</vt:lpstr>
      <vt:lpstr>Univers</vt:lpstr>
      <vt:lpstr>Wingdings 3</vt:lpstr>
      <vt:lpstr>Office Theme</vt:lpstr>
      <vt:lpstr>Slice</vt:lpstr>
      <vt:lpstr>1_GradientVTI</vt:lpstr>
      <vt:lpstr>1_Office Theme</vt:lpstr>
      <vt:lpstr>PowerPoint Presentation</vt:lpstr>
      <vt:lpstr>PowerPoint Presentation</vt:lpstr>
      <vt:lpstr>PowerPoint Presentation</vt:lpstr>
      <vt:lpstr>How to Maximize  PPP Loan Forgiveness</vt:lpstr>
      <vt:lpstr>By the Numbers Covid Loan Participation in the US Virgin Islands</vt:lpstr>
      <vt:lpstr>Coronavirus Disaster Funding Options https://www.sba.gov/funding-programs/loans/coronavirus-relief-options </vt:lpstr>
      <vt:lpstr>Lenders who have approved PPP Loans  in the US Virgin Islands</vt:lpstr>
      <vt:lpstr>What is the general process to obtain loan forgiveness?  </vt:lpstr>
      <vt:lpstr>Applying for PPP Loan Forgiveness www.sba.gov/ppp under Loan Details and Forgiveness   </vt:lpstr>
      <vt:lpstr>FAQ</vt:lpstr>
      <vt:lpstr>FAQ</vt:lpstr>
      <vt:lpstr>FAQ</vt:lpstr>
      <vt:lpstr>Loan Forgiveness Process</vt:lpstr>
      <vt:lpstr>SBA Resources and Links</vt:lpstr>
      <vt:lpstr>USVI Local Assistance</vt:lpstr>
      <vt:lpstr>Thank you for your attention</vt:lpstr>
      <vt:lpstr>PowerPoint Presentation</vt:lpstr>
      <vt:lpstr>PowerPoint Presentation</vt:lpstr>
      <vt:lpstr>Paycheck Protection Program Flexibility Act of 2020</vt:lpstr>
      <vt:lpstr>Economic Development Bank (EDB) Overview</vt:lpstr>
      <vt:lpstr>Paycheck Protection Program (PPP)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(COVID-19) Relief &amp; Funding Options</dc:title>
  <dc:creator>Chamely-Aqui, Lisa N.</dc:creator>
  <cp:lastModifiedBy>Shanell Petersen</cp:lastModifiedBy>
  <cp:revision>16</cp:revision>
  <dcterms:created xsi:type="dcterms:W3CDTF">2020-07-27T16:01:39Z</dcterms:created>
  <dcterms:modified xsi:type="dcterms:W3CDTF">2020-07-29T13:45:00Z</dcterms:modified>
</cp:coreProperties>
</file>