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418" r:id="rId2"/>
    <p:sldId id="459" r:id="rId3"/>
    <p:sldId id="498" r:id="rId4"/>
    <p:sldId id="695" r:id="rId5"/>
    <p:sldId id="696" r:id="rId6"/>
    <p:sldId id="699" r:id="rId7"/>
    <p:sldId id="700" r:id="rId8"/>
    <p:sldId id="702" r:id="rId9"/>
    <p:sldId id="701" r:id="rId10"/>
    <p:sldId id="703" r:id="rId11"/>
    <p:sldId id="704" r:id="rId12"/>
    <p:sldId id="70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74" autoAdjust="0"/>
  </p:normalViewPr>
  <p:slideViewPr>
    <p:cSldViewPr snapToGrid="0">
      <p:cViewPr varScale="1">
        <p:scale>
          <a:sx n="59" d="100"/>
          <a:sy n="59" d="100"/>
        </p:scale>
        <p:origin x="95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72B27-3431-45C9-8030-C942AA4F5EE5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0D993-4250-4572-AEC6-E4A7EE693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5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76526-F062-4A8A-8E89-96370283258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61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E1E34-A0D3-498D-802A-F2FC65B437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8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6C5C-E896-46EA-AEEA-162A6B7DA05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3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Case Studies in Vacancy &amp; Blight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Strategies for recovering blighted areas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/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Case Studies on Post-Disaster Small Business Finance Programs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6 case studies on how communities have utilized a mix of public and private funding to aid small businesses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How to use Public-Private Partnerships in Economic Recovery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endParaRPr lang="en-US" sz="1600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endParaRPr lang="en-US" sz="1600" dirty="0"/>
          </a:p>
          <a:p>
            <a:pPr marL="742950" lvl="1" indent="-285750">
              <a:spcBef>
                <a:spcPct val="20000"/>
              </a:spcBef>
              <a:buFont typeface="Courier New" pitchFamily="49" charset="0"/>
              <a:buChar char="o"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>
              <a:spcBef>
                <a:spcPct val="20000"/>
              </a:spcBef>
              <a:buBlip>
                <a:blip r:embed="rId3"/>
              </a:buBlip>
            </a:pPr>
            <a:endParaRPr lang="en-US" sz="2000" dirty="0">
              <a:latin typeface="+mn-lt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6C5C-E896-46EA-AEEA-162A6B7DA0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0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DA02-FA8C-448B-9328-7483B75AF70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6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DA02-FA8C-448B-9328-7483B75AF70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4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E1E34-A0D3-498D-802A-F2FC65B437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19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E1E34-A0D3-498D-802A-F2FC65B4372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84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E1E34-A0D3-498D-802A-F2FC65B4372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37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E1E34-A0D3-498D-802A-F2FC65B4372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2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toreyoureconom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beth.gratzer@fema.dhs.gov" TargetMode="External"/><Relationship Id="rId3" Type="http://schemas.openxmlformats.org/officeDocument/2006/relationships/hyperlink" Target="mailto:elsa_alvear@nps.gov" TargetMode="External"/><Relationship Id="rId7" Type="http://schemas.openxmlformats.org/officeDocument/2006/relationships/hyperlink" Target="mailto:Charles.huddleston@sba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ssie.huddleston@fema.dhs.gov" TargetMode="External"/><Relationship Id="rId5" Type="http://schemas.openxmlformats.org/officeDocument/2006/relationships/hyperlink" Target="mailto:rick.Florence@tx.usda.gov" TargetMode="External"/><Relationship Id="rId4" Type="http://schemas.openxmlformats.org/officeDocument/2006/relationships/hyperlink" Target="mailto:michael.fesko@fda.gov" TargetMode="External"/><Relationship Id="rId9" Type="http://schemas.openxmlformats.org/officeDocument/2006/relationships/hyperlink" Target="mailto:ngilbert@eda.g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jackson@ntia.doc.gov" TargetMode="External"/><Relationship Id="rId7" Type="http://schemas.openxmlformats.org/officeDocument/2006/relationships/hyperlink" Target="mailto:Mark.E.Wolff@usace.army.mi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ephen.wade@fema.dhs.gov" TargetMode="External"/><Relationship Id="rId5" Type="http://schemas.openxmlformats.org/officeDocument/2006/relationships/hyperlink" Target="mailto:swingle.pamela@epa.gov" TargetMode="External"/><Relationship Id="rId4" Type="http://schemas.openxmlformats.org/officeDocument/2006/relationships/hyperlink" Target="mailto:Kenneth.rathje@fema.dhs.g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do.org/wp-content/uploads/2011/07/NADOResilientReport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nado.org/building-economic-resilience-in-the-kerr-tar-region-recommendations-for-linking-comprehensive-economic-development-strategies-and-hazard-mitigation-plan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bltool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vlpubs.nist.gov/nistpubs/SpecialPublications/NIST.SP.1197.pdf" TargetMode="External"/><Relationship Id="rId5" Type="http://schemas.openxmlformats.org/officeDocument/2006/relationships/hyperlink" Target="https://www.nist.gov/news-events/news/2018/01/new-nist-edge-tool-can-help-communities-select-cost-effective-resilience" TargetMode="External"/><Relationship Id="rId4" Type="http://schemas.openxmlformats.org/officeDocument/2006/relationships/hyperlink" Target="http://www.statsamerica.org/innovation/process/index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a.gov/files/about/disaster-recovery/technology-cluster.pdf" TargetMode="External"/><Relationship Id="rId3" Type="http://schemas.openxmlformats.org/officeDocument/2006/relationships/hyperlink" Target="https://www.eda.gov/plug-ins.htm" TargetMode="External"/><Relationship Id="rId7" Type="http://schemas.openxmlformats.org/officeDocument/2006/relationships/hyperlink" Target="https://www.eda.gov/files/about/disaster-recovery/financial-services.pdf" TargetMode="External"/><Relationship Id="rId2" Type="http://schemas.openxmlformats.org/officeDocument/2006/relationships/hyperlink" Target="https://www.eda.gov/files/about/disaster-recovery/leisur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a.gov/files/about/disaster-recovery/health-care-industry.pdf" TargetMode="External"/><Relationship Id="rId5" Type="http://schemas.openxmlformats.org/officeDocument/2006/relationships/hyperlink" Target="https://www.eda.gov/files/about/disaster-recovery/advanced-manufacturing-cluster.pdf" TargetMode="External"/><Relationship Id="rId10" Type="http://schemas.openxmlformats.org/officeDocument/2006/relationships/hyperlink" Target="https://www.eda.gov/programs/disaster-recovery/" TargetMode="External"/><Relationship Id="rId4" Type="http://schemas.openxmlformats.org/officeDocument/2006/relationships/hyperlink" Target="https://www.eda.gov/files/about/disaster-recovery/biotechnology-pharm-life-sciences.pdf" TargetMode="External"/><Relationship Id="rId9" Type="http://schemas.openxmlformats.org/officeDocument/2006/relationships/hyperlink" Target="https://www.eda.gov/files/about/disaster-recovery/tld-cluster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ma.gov/media-library-data/1516812817859-9f866330bd6a1a93f54cdc61088f310a/MS2_2017InterimReport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pa.gov/smartgrowth/smart-growth-strategies-disaster-resilience-and-recovery" TargetMode="External"/><Relationship Id="rId4" Type="http://schemas.openxmlformats.org/officeDocument/2006/relationships/hyperlink" Target="https://coastalsmartgrowth.noaa.gov/resilienc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33096"/>
            <a:ext cx="3251200" cy="5632704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endParaRPr lang="en-US" sz="2133" dirty="0"/>
          </a:p>
          <a:p>
            <a:pPr>
              <a:buNone/>
              <a:defRPr/>
            </a:pPr>
            <a:endParaRPr lang="en-US" sz="2133" dirty="0">
              <a:solidFill>
                <a:srgbClr val="0070C0"/>
              </a:solidFill>
            </a:endParaRPr>
          </a:p>
          <a:p>
            <a:pPr>
              <a:buNone/>
              <a:defRPr/>
            </a:pPr>
            <a:endParaRPr lang="en-US" sz="2133" dirty="0">
              <a:solidFill>
                <a:srgbClr val="0070C0"/>
              </a:solidFill>
            </a:endParaRPr>
          </a:p>
          <a:p>
            <a:pPr>
              <a:buNone/>
              <a:defRPr/>
            </a:pPr>
            <a:r>
              <a:rPr lang="en-US" sz="3733" dirty="0">
                <a:solidFill>
                  <a:srgbClr val="0070C0"/>
                </a:solidFill>
              </a:rPr>
              <a:t>Where to find additional ideas and case studies</a:t>
            </a:r>
          </a:p>
          <a:p>
            <a:pPr>
              <a:defRPr/>
            </a:pPr>
            <a:r>
              <a:rPr lang="en-US" sz="1400" dirty="0">
                <a:hlinkClick r:id="rId3"/>
              </a:rPr>
              <a:t>www.RestoreYourEconomy.org</a:t>
            </a:r>
            <a:endParaRPr lang="en-US" sz="1400" dirty="0"/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</a:rPr>
              <a:t>More than 50 free recorded webinars</a:t>
            </a: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</a:rPr>
              <a:t>Best practice case studies, research reports, helpful videos, links</a:t>
            </a:r>
            <a:endParaRPr lang="en-US" sz="1867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2133" dirty="0">
              <a:solidFill>
                <a:srgbClr val="0070C0"/>
              </a:solidFill>
            </a:endParaRPr>
          </a:p>
          <a:p>
            <a:pPr>
              <a:buNone/>
              <a:defRPr/>
            </a:pPr>
            <a:endParaRPr lang="en-US" sz="2133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9A1D69-EACC-44CF-A447-C3FF080F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9884" r="8140" b="4360"/>
          <a:stretch>
            <a:fillRect/>
          </a:stretch>
        </p:blipFill>
        <p:spPr bwMode="auto">
          <a:xfrm>
            <a:off x="3860801" y="708152"/>
            <a:ext cx="7928449" cy="5921248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D3B8B9-37E6-4F0F-BE4D-1834840E7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508004" y="5978608"/>
            <a:ext cx="1014130" cy="7687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5664" y="19142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Contact info for federal representatives that participated in US Virgin Islands workshops: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5664" y="723901"/>
            <a:ext cx="11713461" cy="60231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Elsa Alvear, US Department of the Interior, National Parks Services, </a:t>
            </a:r>
            <a:r>
              <a:rPr lang="en-US" sz="2400" dirty="0">
                <a:hlinkClick r:id="rId3"/>
              </a:rPr>
              <a:t>elsa_alvear@nps.gov</a:t>
            </a:r>
            <a:endParaRPr lang="en-US" sz="2400" dirty="0"/>
          </a:p>
          <a:p>
            <a:r>
              <a:rPr lang="en-US" sz="2400" dirty="0"/>
              <a:t>Michael Fesko, Public Health Analyst, US Department of Health and Human Services, Federal Drug Administration, 	</a:t>
            </a:r>
            <a:r>
              <a:rPr lang="en-US" sz="2400" dirty="0">
                <a:hlinkClick r:id="rId4"/>
              </a:rPr>
              <a:t>michael.fesko@fda.gov</a:t>
            </a:r>
            <a:endParaRPr lang="en-US" sz="2400" dirty="0"/>
          </a:p>
          <a:p>
            <a:r>
              <a:rPr lang="en-US" sz="2400" dirty="0"/>
              <a:t>Rick Florence, US Department of Agriculture, </a:t>
            </a:r>
            <a:r>
              <a:rPr lang="en-US" sz="2400" dirty="0">
                <a:hlinkClick r:id="rId5"/>
              </a:rPr>
              <a:t>rick.Florence@tx.usda.gov</a:t>
            </a:r>
            <a:endParaRPr lang="en-US" sz="2400" dirty="0"/>
          </a:p>
          <a:p>
            <a:r>
              <a:rPr lang="en-US" sz="2400" dirty="0"/>
              <a:t>Jessie Huddleston, Community Planner, FEMA, </a:t>
            </a:r>
            <a:r>
              <a:rPr lang="en-US" sz="2400" dirty="0">
                <a:hlinkClick r:id="rId6"/>
              </a:rPr>
              <a:t>jessie.huddleston@fema.dhs.gov</a:t>
            </a:r>
            <a:r>
              <a:rPr lang="en-US" sz="2400" dirty="0"/>
              <a:t> </a:t>
            </a:r>
          </a:p>
          <a:p>
            <a:r>
              <a:rPr lang="en-US" sz="2400" dirty="0"/>
              <a:t>Wayne Huddleston, Senior Area Manager for USVI, US Small Business Administration, </a:t>
            </a:r>
            <a:r>
              <a:rPr lang="en-US" sz="2400" dirty="0">
                <a:hlinkClick r:id="rId7"/>
              </a:rPr>
              <a:t>Charles.huddleston@sba.gov</a:t>
            </a:r>
            <a:endParaRPr lang="en-US" sz="2400" dirty="0"/>
          </a:p>
          <a:p>
            <a:r>
              <a:rPr lang="en-US" sz="2400" dirty="0"/>
              <a:t>Beth Gratzer, Community Planner, FEMA, </a:t>
            </a:r>
            <a:r>
              <a:rPr lang="en-US" sz="2400" dirty="0">
                <a:hlinkClick r:id="rId8"/>
              </a:rPr>
              <a:t>beth.gratzer@fema.dhs.gov</a:t>
            </a:r>
            <a:r>
              <a:rPr lang="en-US" sz="2400" dirty="0"/>
              <a:t> </a:t>
            </a:r>
          </a:p>
          <a:p>
            <a:r>
              <a:rPr lang="en-US" sz="2400" dirty="0"/>
              <a:t>Nancy Gilbert, US Department of Commerce, Economic Development Administration, </a:t>
            </a:r>
            <a:r>
              <a:rPr lang="en-US" sz="2400" dirty="0">
                <a:hlinkClick r:id="rId9"/>
              </a:rPr>
              <a:t>ngilbert@eda.gov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D24C-ECD9-4A05-8F46-80D33D5B8CC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8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5664" y="19142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Contact info for federal representatives that participated in US Virgin Islands workshops: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5664" y="723901"/>
            <a:ext cx="11713461" cy="602318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Scott Jackson, US Department of Commerce, National Telecommunications and Information Administration (NTIA), </a:t>
            </a:r>
            <a:r>
              <a:rPr lang="en-US" sz="2400" dirty="0">
                <a:hlinkClick r:id="rId3"/>
              </a:rPr>
              <a:t>sjackson@ntia.doc.gov</a:t>
            </a:r>
            <a:r>
              <a:rPr lang="en-US" sz="2400" dirty="0"/>
              <a:t>  </a:t>
            </a:r>
          </a:p>
          <a:p>
            <a:r>
              <a:rPr lang="en-US" sz="2400" dirty="0"/>
              <a:t>Ken Rathje, Federal Disaster Recovery Coordinator, FEMA, </a:t>
            </a:r>
            <a:r>
              <a:rPr lang="en-US" sz="2400" dirty="0">
                <a:hlinkClick r:id="rId4"/>
              </a:rPr>
              <a:t>Kenneth.rathje@fema.dhs.gov</a:t>
            </a:r>
            <a:endParaRPr lang="en-US" sz="2400" dirty="0"/>
          </a:p>
          <a:p>
            <a:r>
              <a:rPr lang="en-US" sz="2400" dirty="0"/>
              <a:t>Pam Swingle, Sustainability Advisor, US Environmental Protection Agency, </a:t>
            </a:r>
            <a:r>
              <a:rPr lang="en-US" sz="2400" dirty="0">
                <a:hlinkClick r:id="rId5"/>
              </a:rPr>
              <a:t>swingle.pamela@epa.gov</a:t>
            </a:r>
            <a:r>
              <a:rPr lang="en-US" sz="2400" dirty="0"/>
              <a:t>   </a:t>
            </a:r>
          </a:p>
          <a:p>
            <a:r>
              <a:rPr lang="en-US" sz="2400" dirty="0"/>
              <a:t>Steve Wade, Federal Disaster Recovery Officer, FEMA, </a:t>
            </a:r>
            <a:r>
              <a:rPr lang="en-US" sz="2400" dirty="0">
                <a:hlinkClick r:id="rId6"/>
              </a:rPr>
              <a:t>Stephen.wade@fema.dhs.gov</a:t>
            </a:r>
            <a:endParaRPr lang="en-US" sz="2400" dirty="0"/>
          </a:p>
          <a:p>
            <a:r>
              <a:rPr lang="en-US" sz="2400" dirty="0"/>
              <a:t>Mark Wolfe, US Army Corps of Engineers, </a:t>
            </a:r>
            <a:r>
              <a:rPr lang="en-US" sz="2400" dirty="0">
                <a:hlinkClick r:id="rId7"/>
              </a:rPr>
              <a:t>Mark.E.Wolff@usace.army.mil</a:t>
            </a:r>
            <a:r>
              <a:rPr lang="en-US" sz="2400" dirty="0"/>
              <a:t>  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D24C-ECD9-4A05-8F46-80D33D5B8C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0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AF04-BCF0-4871-A21D-A666360A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97" y="609600"/>
            <a:ext cx="9905006" cy="1320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THANK YOU to the following USVI Agencies and Organizations that participated in these workshops!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6C780-7A3E-4B96-8B2A-BCAD06F98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7938" y="1930552"/>
            <a:ext cx="4313431" cy="411080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Community Foundation of the Virgin Islands</a:t>
            </a:r>
          </a:p>
          <a:p>
            <a:r>
              <a:rPr lang="en-US" dirty="0"/>
              <a:t>Downtown Revitalization Inc. (Charlotte Amalie)</a:t>
            </a:r>
          </a:p>
          <a:p>
            <a:r>
              <a:rPr lang="en-US" dirty="0"/>
              <a:t>St Croix Foundation for Community Development</a:t>
            </a:r>
          </a:p>
          <a:p>
            <a:r>
              <a:rPr lang="en-US" dirty="0"/>
              <a:t>St Thomas – St John Chamber of Commerce</a:t>
            </a:r>
          </a:p>
          <a:p>
            <a:r>
              <a:rPr lang="en-US" dirty="0"/>
              <a:t>United Steelworkers Local</a:t>
            </a:r>
          </a:p>
          <a:p>
            <a:r>
              <a:rPr lang="en-US" dirty="0"/>
              <a:t>University of the Virgin Islands</a:t>
            </a:r>
          </a:p>
          <a:p>
            <a:r>
              <a:rPr lang="en-US" dirty="0"/>
              <a:t>VI Bureau of Economic Research</a:t>
            </a:r>
          </a:p>
          <a:p>
            <a:r>
              <a:rPr lang="en-US" dirty="0"/>
              <a:t>VI Department of Education</a:t>
            </a:r>
          </a:p>
          <a:p>
            <a:r>
              <a:rPr lang="en-US" dirty="0"/>
              <a:t>VI Department of Finance</a:t>
            </a:r>
          </a:p>
          <a:p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16792-9BAD-457D-8390-1C399488C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881189"/>
            <a:ext cx="4184034" cy="416017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VI Department of Planning &amp; Natural Resources</a:t>
            </a:r>
          </a:p>
          <a:p>
            <a:r>
              <a:rPr lang="en-US" dirty="0"/>
              <a:t>VI Department of Tourism</a:t>
            </a:r>
          </a:p>
          <a:p>
            <a:r>
              <a:rPr lang="en-US" dirty="0"/>
              <a:t>VI Economic Development Authority</a:t>
            </a:r>
          </a:p>
          <a:p>
            <a:r>
              <a:rPr lang="en-US" dirty="0"/>
              <a:t>VI Housing Finance Authority</a:t>
            </a:r>
          </a:p>
          <a:p>
            <a:r>
              <a:rPr lang="en-US" dirty="0"/>
              <a:t>VI Next Generation Network</a:t>
            </a:r>
          </a:p>
          <a:p>
            <a:r>
              <a:rPr lang="en-US" dirty="0"/>
              <a:t>VI Office of Management &amp; Budget</a:t>
            </a:r>
          </a:p>
          <a:p>
            <a:r>
              <a:rPr lang="en-US" dirty="0"/>
              <a:t>VI Small Business Development Center</a:t>
            </a:r>
          </a:p>
          <a:p>
            <a:r>
              <a:rPr lang="en-US" dirty="0"/>
              <a:t>VI Workforce Development Board</a:t>
            </a:r>
          </a:p>
          <a:p>
            <a:r>
              <a:rPr lang="en-US" dirty="0"/>
              <a:t>USVI Hurricane Recovery and Resiliency Task Force</a:t>
            </a:r>
          </a:p>
          <a:p>
            <a:r>
              <a:rPr lang="en-US" dirty="0"/>
              <a:t>West Indian Company</a:t>
            </a:r>
          </a:p>
        </p:txBody>
      </p:sp>
    </p:spTree>
    <p:extLst>
      <p:ext uri="{BB962C8B-B14F-4D97-AF65-F5344CB8AC3E}">
        <p14:creationId xmlns:p14="http://schemas.microsoft.com/office/powerpoint/2010/main" val="58670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44142" y="4257535"/>
            <a:ext cx="3588514" cy="2052872"/>
          </a:xfrm>
        </p:spPr>
        <p:txBody>
          <a:bodyPr>
            <a:noAutofit/>
          </a:bodyPr>
          <a:lstStyle/>
          <a:p>
            <a:pPr lvl="1"/>
            <a:br>
              <a:rPr lang="en-US" sz="4400" dirty="0">
                <a:solidFill>
                  <a:srgbClr val="0070C0"/>
                </a:solidFill>
              </a:rPr>
            </a:br>
            <a:r>
              <a:rPr lang="en-US" sz="4400" dirty="0">
                <a:solidFill>
                  <a:srgbClr val="0070C0"/>
                </a:solidFill>
              </a:rPr>
              <a:t>Toolkit for Economic Recovery &amp; Resiliency </a:t>
            </a:r>
            <a:br>
              <a:rPr lang="en-US" sz="3600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Available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free on www.RestoreYourEconomy.org</a:t>
            </a:r>
            <a:br>
              <a:rPr lang="en-US" sz="3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n-US" sz="2000" dirty="0">
                <a:solidFill>
                  <a:schemeClr val="tx2">
                    <a:lumMod val="10000"/>
                  </a:schemeClr>
                </a:solidFill>
              </a:rPr>
            </a:b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BBED-9C5C-4F77-9E18-2DF84A127AB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38399" y="1878625"/>
            <a:ext cx="9134273" cy="4525963"/>
          </a:xfrm>
          <a:prstGeom prst="rect">
            <a:avLst/>
          </a:prstGeom>
        </p:spPr>
        <p:txBody>
          <a:bodyPr/>
          <a:lstStyle/>
          <a:p>
            <a:pPr marL="742932" lvl="1" indent="-285744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endParaRPr lang="en-US" altLang="zh-CN" sz="2000" dirty="0">
              <a:solidFill>
                <a:srgbClr val="9BBB59">
                  <a:lumMod val="75000"/>
                </a:srgbClr>
              </a:solidFill>
              <a:latin typeface="Arial"/>
              <a:ea typeface="宋体" pitchFamily="2" charset="-122"/>
            </a:endParaRPr>
          </a:p>
          <a:p>
            <a:pPr marL="115885" indent="-115885" defTabSz="914377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2" descr="C:\Users\lknight\Desktop\ToolkitCover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622" y="930279"/>
            <a:ext cx="3951421" cy="51110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24602" y="510540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D5BAA3-7DF1-4B2E-86A1-E91CF950D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27" y="5867334"/>
            <a:ext cx="1018120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lknight\Desktop\IMG_4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8128" y="2710968"/>
            <a:ext cx="2120541" cy="27432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89894" y="680798"/>
            <a:ext cx="8792307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Quick read papers &amp; brochures for download</a:t>
            </a:r>
          </a:p>
        </p:txBody>
      </p:sp>
      <p:sp>
        <p:nvSpPr>
          <p:cNvPr id="6656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pPr lvl="1"/>
            <a:endParaRPr lang="en-US" dirty="0"/>
          </a:p>
          <a:p>
            <a:r>
              <a:rPr lang="en-US" dirty="0"/>
              <a:t> 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BBED-9C5C-4F77-9E18-2DF84A127AB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9284" y="2225419"/>
            <a:ext cx="2119747" cy="2743200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" descr="C:\Users\tpuscasu\Desktop\EDA Prez\Addressing-Vacancy-and-Blight_Page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660099"/>
            <a:ext cx="2121408" cy="27432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02" y="1872768"/>
            <a:ext cx="2266799" cy="28059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23901" y="4828402"/>
            <a:ext cx="1175322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i="1" dirty="0">
                <a:solidFill>
                  <a:schemeClr val="accent3">
                    <a:lumMod val="50000"/>
                  </a:schemeClr>
                </a:solidFill>
              </a:rPr>
              <a:t>Updated in 2018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BD386054-A403-403B-84E9-C68388C6CE94}"/>
              </a:ext>
            </a:extLst>
          </p:cNvPr>
          <p:cNvPicPr>
            <a:picLocks noGrp="1"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1" y="3078447"/>
            <a:ext cx="1918392" cy="25155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FCE742-3452-40B6-B3A3-AC1A5F82AE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47" y="5402713"/>
            <a:ext cx="2615322" cy="1312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D95D78-9E55-4019-85D4-68CF601C68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301" y="6059842"/>
            <a:ext cx="1018120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24" y="580645"/>
            <a:ext cx="5864471" cy="162879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Thoughts on economic recovery and resilience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366" y="2451071"/>
            <a:ext cx="7315200" cy="5287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you think that you have little capacity to carry through a situation, please know that</a:t>
            </a:r>
          </a:p>
          <a:p>
            <a:pPr marL="0" indent="0">
              <a:buNone/>
            </a:pPr>
            <a:r>
              <a:rPr lang="en-US" dirty="0"/>
              <a:t> “Your recovery team is bigger than you realize: federal and state partners, public and private resources, volunteers with expertise.”</a:t>
            </a:r>
          </a:p>
          <a:p>
            <a:r>
              <a:rPr lang="en-US" sz="1700" dirty="0"/>
              <a:t>Every community is unique, but there is a “playbook” for disaster recovery and there are certain best practices we can help you with.</a:t>
            </a:r>
          </a:p>
          <a:p>
            <a:r>
              <a:rPr lang="en-US" sz="1700" dirty="0"/>
              <a:t>Resilience thinking must become a core value, because any disaster that happens once can happen again.</a:t>
            </a:r>
          </a:p>
          <a:p>
            <a:r>
              <a:rPr lang="en-US" sz="1700" dirty="0"/>
              <a:t>Comprehensive planning and follow through will define the risks and vision for resilience.</a:t>
            </a:r>
          </a:p>
          <a:p>
            <a:r>
              <a:rPr lang="en-US" sz="1700" dirty="0"/>
              <a:t>Financing remains a critical need for long-term recovery, but this can be leveraged through public-private partnerships, federal assistance, volunteer work and donations.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23C4A-6321-449B-BD92-6C358CE2A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95" y="576448"/>
            <a:ext cx="2754924" cy="138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D7D83-DB32-4BC5-A90B-492A3E159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65" y="5823415"/>
            <a:ext cx="1018120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1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8" y="400631"/>
            <a:ext cx="11285838" cy="5667632"/>
          </a:xfrm>
        </p:spPr>
        <p:txBody>
          <a:bodyPr>
            <a:noAutofit/>
          </a:bodyPr>
          <a:lstStyle/>
          <a:p>
            <a:pPr defTabSz="914400">
              <a:spcBef>
                <a:spcPct val="20000"/>
              </a:spcBef>
              <a:buClr>
                <a:srgbClr val="1E4B80"/>
              </a:buClr>
            </a:pPr>
            <a:b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00" b="1" i="1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+mn-cs"/>
              </a:rPr>
              <a:t>Resilience in Economic Development Planning </a:t>
            </a:r>
            <a:r>
              <a:rPr lang="en-US" sz="24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+mn-cs"/>
              </a:rPr>
              <a:t>was published by the U.S. Economic Development Administration (EDA) with assistance from the Federal Emergency Management Agency (FEMA)</a:t>
            </a:r>
            <a:b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</a:br>
            <a:b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</a:b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 invalidUrl="http://"/>
              </a:rPr>
              <a:t> </a:t>
            </a:r>
            <a:r>
              <a:rPr lang="en-US" sz="3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 invalidUrl="http://"/>
              </a:rPr>
              <a:t>https://www.eda.gov/files/about/disaster-recovery/EDA_CO-Economic-Resilience-Planning_Oct2014.pdf</a:t>
            </a:r>
            <a:br>
              <a:rPr lang="en-US" sz="3200" u="sng" dirty="0">
                <a:solidFill>
                  <a:srgbClr val="0000FF"/>
                </a:solidFill>
                <a:latin typeface="Calibri"/>
                <a:cs typeface="Calibri"/>
                <a:hlinkClick r:id="rId5" invalidUrl="http://"/>
              </a:rPr>
            </a:br>
            <a:br>
              <a:rPr lang="en-US" sz="3200" u="sng" dirty="0">
                <a:solidFill>
                  <a:srgbClr val="0000FF"/>
                </a:solidFill>
                <a:latin typeface="Calibri"/>
                <a:cs typeface="Calibri"/>
                <a:hlinkClick r:id="rId6" invalidUrl="http://"/>
              </a:rPr>
            </a:br>
            <a:r>
              <a:rPr lang="en-US" sz="2400" dirty="0">
                <a:solidFill>
                  <a:srgbClr val="000000"/>
                </a:solidFill>
                <a:latin typeface="Trebuchet MS"/>
                <a:cs typeface="Calibri"/>
              </a:rPr>
              <a:t>For more resources to support recovery and resilience following economic disruptions, visit the US Economic Development Administration's Disaster Recovery pages at: </a:t>
            </a:r>
            <a:br>
              <a:rPr lang="en-US" sz="2400" dirty="0">
                <a:solidFill>
                  <a:srgbClr val="000000"/>
                </a:solidFill>
                <a:latin typeface="Trebuchet MS"/>
                <a:cs typeface="Calibri"/>
              </a:rPr>
            </a:br>
            <a:br>
              <a:rPr lang="en-US" sz="2400" dirty="0">
                <a:solidFill>
                  <a:srgbClr val="000000"/>
                </a:solidFill>
                <a:latin typeface="Trebuchet MS"/>
                <a:cs typeface="Calibri"/>
              </a:rPr>
            </a:br>
            <a:r>
              <a:rPr lang="en-US" sz="2400" dirty="0">
                <a:latin typeface="Trebuchet MS"/>
                <a:cs typeface="Calibri"/>
              </a:rPr>
              <a:t>         </a:t>
            </a:r>
            <a:r>
              <a:rPr lang="en-US" sz="2800" dirty="0">
                <a:latin typeface="Trebuchet MS"/>
                <a:cs typeface="Calibri"/>
              </a:rPr>
              <a:t>https://www.eda.gov/programs/disaster-recovery/</a:t>
            </a:r>
            <a:r>
              <a:rPr lang="en-US" sz="2800" dirty="0">
                <a:solidFill>
                  <a:srgbClr val="90C226"/>
                </a:solidFill>
                <a:latin typeface="Trebuchet MS"/>
                <a:cs typeface="Calibri"/>
              </a:rPr>
              <a:t> </a:t>
            </a:r>
            <a:endParaRPr lang="en-US" sz="2800" dirty="0">
              <a:solidFill>
                <a:srgbClr val="000000"/>
              </a:solidFill>
              <a:latin typeface="Trebuchet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01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806" y="278921"/>
            <a:ext cx="8596668" cy="1320800"/>
          </a:xfrm>
        </p:spPr>
        <p:txBody>
          <a:bodyPr/>
          <a:lstStyle/>
          <a:p>
            <a:r>
              <a:rPr lang="en-US" dirty="0"/>
              <a:t>Economic recovery and mitigation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4929" y="941722"/>
            <a:ext cx="9169879" cy="5083804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2000" dirty="0"/>
              <a:t>National Association of Development Organizations (NADO) Research Foundation has resources for building mitigation strategies into economic development plans, highlighting data, analysis and metrics to consider</a:t>
            </a:r>
            <a:r>
              <a:rPr lang="en-US" sz="2600" dirty="0"/>
              <a:t>:</a:t>
            </a:r>
            <a:endParaRPr lang="en-US" sz="1600" dirty="0"/>
          </a:p>
          <a:p>
            <a:pPr fontAlgn="base">
              <a:buClr>
                <a:srgbClr val="0F6399"/>
              </a:buClr>
            </a:pPr>
            <a:r>
              <a:rPr lang="en-US" b="1" u="sng" dirty="0">
                <a:hlinkClick r:id="rId3"/>
              </a:rPr>
              <a:t>Resilient Regions:  Integrating Economic Development Strategies, Sustainability Principles, and Hazard Mitigation Planning</a:t>
            </a:r>
          </a:p>
          <a:p>
            <a:pPr fontAlgn="base">
              <a:buClr>
                <a:srgbClr val="0F6399"/>
              </a:buClr>
            </a:pPr>
            <a:r>
              <a:rPr lang="en-US" b="1" u="sng" dirty="0">
                <a:hlinkClick r:id="rId4" tooltip="Permalink to Building Economic Resilience in the Kerr-Tar Region: Recommendations for Linking Comprehensive Economic Development Strategies and Hazard Mitigation Plans"/>
              </a:rPr>
              <a:t>Building Economic Resilience in the Kerr-Tar Region: Recommendations for Linking Comprehensive Economic Development Strategies and Hazard Mitigation Plans</a:t>
            </a:r>
            <a:r>
              <a:rPr lang="en-US" b="1" u="sng" dirty="0"/>
              <a:t>.</a:t>
            </a:r>
          </a:p>
          <a:p>
            <a:pPr marL="400050" lvl="1" indent="0" fontAlgn="base">
              <a:buClr>
                <a:srgbClr val="0F6399"/>
              </a:buClr>
              <a:buNone/>
            </a:pPr>
            <a:r>
              <a:rPr lang="en-US" dirty="0"/>
              <a:t>Excerpt from Measurement Section:</a:t>
            </a:r>
          </a:p>
          <a:p>
            <a:pPr marL="457200" lvl="1" indent="0" fontAlgn="base">
              <a:buNone/>
            </a:pPr>
            <a:br>
              <a:rPr lang="en-US" b="1" u="sng" dirty="0">
                <a:hlinkClick r:id="rId3"/>
              </a:rPr>
            </a:b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D24C-ECD9-4A05-8F46-80D33D5B8CC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05" y="4017603"/>
            <a:ext cx="8430405" cy="273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9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0858" y="223886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Decision making Tools for economic resilience and Diversification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8459" y="2093746"/>
            <a:ext cx="8534400" cy="460978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en-US" sz="2000" dirty="0"/>
          </a:p>
          <a:p>
            <a:pPr fontAlgn="base"/>
            <a:r>
              <a:rPr lang="en-US" dirty="0">
                <a:hlinkClick r:id="rId3"/>
              </a:rPr>
              <a:t>Triple Bottom Line</a:t>
            </a:r>
            <a:r>
              <a:rPr lang="en-US" dirty="0"/>
              <a:t> </a:t>
            </a:r>
            <a:r>
              <a:rPr lang="en-US" sz="2000" dirty="0"/>
              <a:t>(Portland Statue University) </a:t>
            </a:r>
          </a:p>
          <a:p>
            <a:pPr lvl="1" fontAlgn="base"/>
            <a:r>
              <a:rPr lang="en-US" dirty="0"/>
              <a:t>Provides information on the broad economic, social, and environmental impacts development decisions that can support informed decision making.</a:t>
            </a:r>
          </a:p>
          <a:p>
            <a:pPr fontAlgn="base"/>
            <a:r>
              <a:rPr lang="en-US" dirty="0">
                <a:hlinkClick r:id="rId4"/>
              </a:rPr>
              <a:t>Investment Analysis</a:t>
            </a:r>
            <a:r>
              <a:rPr lang="en-US" dirty="0"/>
              <a:t> </a:t>
            </a:r>
            <a:r>
              <a:rPr lang="en-US" sz="2000" dirty="0"/>
              <a:t>(Purdue University &amp; Indiana Business Research Center) </a:t>
            </a:r>
          </a:p>
          <a:p>
            <a:pPr lvl="1" fontAlgn="base"/>
            <a:r>
              <a:rPr lang="en-US" dirty="0"/>
              <a:t>Tools to assist practitioners in prioritizing projects.</a:t>
            </a:r>
          </a:p>
          <a:p>
            <a:r>
              <a:rPr lang="en-US" dirty="0"/>
              <a:t> </a:t>
            </a:r>
            <a:r>
              <a:rPr lang="en-US" dirty="0">
                <a:hlinkClick r:id="rId5"/>
              </a:rPr>
              <a:t>EDGe$ Tool</a:t>
            </a:r>
            <a:r>
              <a:rPr lang="en-US" dirty="0"/>
              <a:t> (</a:t>
            </a:r>
            <a:r>
              <a:rPr lang="en-US" sz="2000" dirty="0"/>
              <a:t>National Institute of Standards and Technologies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Software-based technique for selecting cost-effective community resilience projects based on the process found in the</a:t>
            </a:r>
            <a:r>
              <a:rPr lang="en-US" sz="1800" dirty="0"/>
              <a:t> </a:t>
            </a:r>
            <a:r>
              <a:rPr lang="en-US" sz="1800" i="1" dirty="0">
                <a:hlinkClick r:id="rId6"/>
              </a:rPr>
              <a:t>Community Resilience Economic Decision Guide for Buildings and Infrastructure Systems</a:t>
            </a:r>
            <a:r>
              <a:rPr lang="en-US" sz="1800" dirty="0"/>
              <a:t>. 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410200" y="3124201"/>
            <a:ext cx="4191000" cy="468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E4B80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en-US" sz="40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369541" y="1334069"/>
            <a:ext cx="9029700" cy="987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E4B80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en-US" sz="1100" dirty="0"/>
          </a:p>
          <a:p>
            <a:pPr marL="0" indent="0" fontAlgn="base">
              <a:buNone/>
            </a:pPr>
            <a:r>
              <a:rPr lang="en-US" sz="2000" dirty="0"/>
              <a:t>The following tools support decision making for economic diversification, to reduce reliance on sectors that are particularly vulnerable to hazards and change:</a:t>
            </a:r>
            <a:endParaRPr lang="en-US" sz="1600" dirty="0"/>
          </a:p>
          <a:p>
            <a:pPr marL="0" indent="0" fontAlgn="base">
              <a:buNone/>
            </a:pPr>
            <a:endParaRPr lang="en-US" sz="18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770611" y="4331160"/>
            <a:ext cx="6858000" cy="2511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E4B80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464629" y="4494506"/>
            <a:ext cx="6019800" cy="2675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E4B80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 fontAlgn="base">
              <a:buNone/>
            </a:pPr>
            <a:endParaRPr lang="en-US" sz="1800" dirty="0"/>
          </a:p>
          <a:p>
            <a:pPr marL="0" indent="0">
              <a:buNone/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98181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resilience of key sectors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1143004"/>
            <a:ext cx="8229600" cy="533399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dirty="0"/>
              <a:t>Industry Sector-Specific Guides provide frameworks for business continuity planning, hazard mitigation, insurance and related resilience considerations: </a:t>
            </a:r>
          </a:p>
          <a:p>
            <a:pPr fontAlgn="base"/>
            <a:r>
              <a:rPr lang="en-US" dirty="0">
                <a:hlinkClick r:id="rId2"/>
              </a:rPr>
              <a:t>Leisure, Hospitality, and Retail Services</a:t>
            </a:r>
            <a:r>
              <a:rPr lang="en-US" dirty="0"/>
              <a:t> (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)</a:t>
            </a:r>
          </a:p>
          <a:p>
            <a:pPr fontAlgn="base"/>
            <a:r>
              <a:rPr lang="en-US" dirty="0">
                <a:hlinkClick r:id="rId4"/>
              </a:rPr>
              <a:t>Biotechnology, Pharmaceuticals,</a:t>
            </a:r>
            <a:r>
              <a:rPr lang="en-US" dirty="0"/>
              <a:t>  </a:t>
            </a:r>
            <a:r>
              <a:rPr lang="en-US" dirty="0">
                <a:hlinkClick r:id="rId4"/>
              </a:rPr>
              <a:t>and Life Sciences</a:t>
            </a:r>
            <a:r>
              <a:rPr lang="en-US" dirty="0"/>
              <a:t> (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)</a:t>
            </a:r>
          </a:p>
          <a:p>
            <a:pPr fontAlgn="base"/>
            <a:r>
              <a:rPr lang="en-US" dirty="0">
                <a:hlinkClick r:id="rId5"/>
              </a:rPr>
              <a:t>Advanced Manufacturing</a:t>
            </a:r>
            <a:r>
              <a:rPr lang="en-US" dirty="0"/>
              <a:t> (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)</a:t>
            </a:r>
          </a:p>
          <a:p>
            <a:pPr fontAlgn="base"/>
            <a:r>
              <a:rPr lang="en-US" dirty="0">
                <a:hlinkClick r:id="rId6"/>
              </a:rPr>
              <a:t>Health Care</a:t>
            </a:r>
            <a:r>
              <a:rPr lang="en-US" dirty="0"/>
              <a:t> (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)</a:t>
            </a:r>
          </a:p>
          <a:p>
            <a:pPr fontAlgn="base"/>
            <a:r>
              <a:rPr lang="en-US" dirty="0">
                <a:hlinkClick r:id="rId7"/>
              </a:rPr>
              <a:t>Financial Services</a:t>
            </a:r>
            <a:r>
              <a:rPr lang="en-US" dirty="0"/>
              <a:t> (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)</a:t>
            </a:r>
          </a:p>
          <a:p>
            <a:pPr fontAlgn="base"/>
            <a:r>
              <a:rPr lang="en-US" dirty="0">
                <a:hlinkClick r:id="rId8"/>
              </a:rPr>
              <a:t>Information Technology</a:t>
            </a:r>
            <a:r>
              <a:rPr lang="en-US" dirty="0"/>
              <a:t> (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)</a:t>
            </a:r>
          </a:p>
          <a:p>
            <a:pPr fontAlgn="base"/>
            <a:r>
              <a:rPr lang="en-US" dirty="0">
                <a:hlinkClick r:id="rId9"/>
              </a:rPr>
              <a:t>Transportation, Logistics, and Distribution</a:t>
            </a:r>
            <a:r>
              <a:rPr lang="en-US" dirty="0"/>
              <a:t> (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)</a:t>
            </a:r>
          </a:p>
          <a:p>
            <a:pPr fontAlgn="base"/>
            <a:endParaRPr lang="en-US" dirty="0"/>
          </a:p>
          <a:p>
            <a:pPr marL="0" indent="0" fontAlgn="base">
              <a:buNone/>
            </a:pPr>
            <a:r>
              <a:rPr lang="en-US" sz="2000" b="1" dirty="0">
                <a:hlinkClick r:id="rId10"/>
              </a:rPr>
              <a:t>https://www.eda.gov/programs/disaster-recovery/</a:t>
            </a:r>
            <a:endParaRPr lang="en-US" sz="2000" b="1" dirty="0"/>
          </a:p>
          <a:p>
            <a:pPr fontAlgn="base"/>
            <a:endParaRPr lang="en-US" sz="2000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D24C-ECD9-4A05-8F46-80D33D5B8CC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0" y="21209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3231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6400" y="1143001"/>
            <a:ext cx="8077200" cy="1142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Data, strategies and case studies for aligning smart growth with disaster mitigation and resilience plans are also available: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D24C-ECD9-4A05-8F46-80D33D5B8CC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941614" y="1714498"/>
            <a:ext cx="8991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E4B80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endParaRPr lang="en-US" sz="2000" dirty="0"/>
          </a:p>
          <a:p>
            <a:r>
              <a:rPr lang="en-US" dirty="0"/>
              <a:t>National Institute of Building Sciences (FEMA and EDA)</a:t>
            </a:r>
            <a:endParaRPr lang="en-US" dirty="0">
              <a:hlinkClick r:id="rId3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Multi-hazard Mitigation Council’s  </a:t>
            </a:r>
            <a:r>
              <a:rPr lang="en-US" dirty="0">
                <a:hlinkClick r:id="rId3"/>
              </a:rPr>
              <a:t>Natural Hazard Mitigation Saves 2017 Interim Report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National Oceans and Atmospheric Administration (NOAA)  </a:t>
            </a:r>
          </a:p>
          <a:p>
            <a:pPr lvl="1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2400" u="sng" dirty="0">
                <a:hlinkClick r:id="rId4"/>
              </a:rPr>
              <a:t>https://coastalsmartgrowth.noaa.gov/resilience.html</a:t>
            </a:r>
            <a:r>
              <a:rPr lang="en-US" sz="2400" b="1" dirty="0"/>
              <a:t> </a:t>
            </a:r>
          </a:p>
          <a:p>
            <a:pPr marL="400050" lvl="1" indent="0">
              <a:spcAft>
                <a:spcPts val="300"/>
              </a:spcAft>
              <a:buNone/>
            </a:pPr>
            <a:endParaRPr lang="en-US" sz="2400" b="1" dirty="0"/>
          </a:p>
          <a:p>
            <a:r>
              <a:rPr lang="en-US" dirty="0"/>
              <a:t>US Environmental Protection Agency (EPA)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u="sng" dirty="0">
                <a:hlinkClick r:id="rId5"/>
              </a:rPr>
              <a:t>https://www.epa.gov/smartgrowth/smart-growth-strategies-disaster-resilience-and-recovery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289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618</TotalTime>
  <Words>619</Words>
  <Application>Microsoft Office PowerPoint</Application>
  <PresentationFormat>Widescreen</PresentationFormat>
  <Paragraphs>137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宋体</vt:lpstr>
      <vt:lpstr>华文新魏</vt:lpstr>
      <vt:lpstr>Arial</vt:lpstr>
      <vt:lpstr>Calibri</vt:lpstr>
      <vt:lpstr>Courier New</vt:lpstr>
      <vt:lpstr>Trebuchet MS</vt:lpstr>
      <vt:lpstr>Wingdings</vt:lpstr>
      <vt:lpstr>Wingdings 3</vt:lpstr>
      <vt:lpstr>Facet</vt:lpstr>
      <vt:lpstr>PowerPoint Presentation</vt:lpstr>
      <vt:lpstr> Toolkit for Economic Recovery &amp; Resiliency     Available free on www.RestoreYourEconomy.org   </vt:lpstr>
      <vt:lpstr>Quick read papers &amp; brochures for download</vt:lpstr>
      <vt:lpstr>Thoughts on economic recovery and resilience leadership</vt:lpstr>
      <vt:lpstr> Resilience in Economic Development Planning was published by the U.S. Economic Development Administration (EDA) with assistance from the Federal Emergency Management Agency (FEMA)   https://www.eda.gov/files/about/disaster-recovery/EDA_CO-Economic-Resilience-Planning_Oct2014.pdf  For more resources to support recovery and resilience following economic disruptions, visit the US Economic Development Administration's Disaster Recovery pages at:            https://www.eda.gov/programs/disaster-recovery/ </vt:lpstr>
      <vt:lpstr>Economic recovery and mitigation </vt:lpstr>
      <vt:lpstr>Decision making Tools for economic resilience and Diversification</vt:lpstr>
      <vt:lpstr>Economic resilience of key sectors</vt:lpstr>
      <vt:lpstr>Finally</vt:lpstr>
      <vt:lpstr>Contact info for federal representatives that participated in US Virgin Islands workshops:</vt:lpstr>
      <vt:lpstr>Contact info for federal representatives that participated in US Virgin Islands workshops: </vt:lpstr>
      <vt:lpstr>THANK YOU to the following USVI Agencies and Organizations that participated in these workshops!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A. Knight</dc:creator>
  <cp:lastModifiedBy>Mickie Valente</cp:lastModifiedBy>
  <cp:revision>81</cp:revision>
  <dcterms:created xsi:type="dcterms:W3CDTF">2018-07-17T10:18:21Z</dcterms:created>
  <dcterms:modified xsi:type="dcterms:W3CDTF">2018-07-27T18:11:47Z</dcterms:modified>
</cp:coreProperties>
</file>